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5143500" cx="9144000"/>
  <p:notesSz cx="6858000" cy="9144000"/>
  <p:embeddedFontLst>
    <p:embeddedFont>
      <p:font typeface="Proxima Nova"/>
      <p:regular r:id="rId37"/>
      <p:bold r:id="rId38"/>
      <p:italic r:id="rId39"/>
      <p:boldItalic r:id="rId40"/>
    </p:embeddedFont>
    <p:embeddedFont>
      <p:font typeface="Nunito"/>
      <p:regular r:id="rId41"/>
      <p:bold r:id="rId42"/>
      <p:italic r:id="rId43"/>
      <p:boldItalic r:id="rId44"/>
    </p:embeddedFont>
    <p:embeddedFont>
      <p:font typeface="PT Sans Narrow"/>
      <p:regular r:id="rId45"/>
      <p:bold r:id="rId46"/>
    </p:embeddedFont>
    <p:embeddedFont>
      <p:font typeface="Nunito ExtraBold"/>
      <p:bold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C3CE212-A7F1-48E6-A856-BD29701DC838}">
  <a:tblStyle styleId="{FC3CE212-A7F1-48E6-A856-BD29701DC83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Italic.fntdata"/><Relationship Id="rId42" Type="http://schemas.openxmlformats.org/officeDocument/2006/relationships/font" Target="fonts/Nunito-bold.fntdata"/><Relationship Id="rId41" Type="http://schemas.openxmlformats.org/officeDocument/2006/relationships/font" Target="fonts/Nunito-regular.fntdata"/><Relationship Id="rId44" Type="http://schemas.openxmlformats.org/officeDocument/2006/relationships/font" Target="fonts/Nunito-boldItalic.fntdata"/><Relationship Id="rId43" Type="http://schemas.openxmlformats.org/officeDocument/2006/relationships/font" Target="fonts/Nunito-italic.fntdata"/><Relationship Id="rId46" Type="http://schemas.openxmlformats.org/officeDocument/2006/relationships/font" Target="fonts/PTSansNarrow-bold.fntdata"/><Relationship Id="rId45" Type="http://schemas.openxmlformats.org/officeDocument/2006/relationships/font" Target="fonts/PTSansNarrow-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NunitoExtraBold-boldItalic.fntdata"/><Relationship Id="rId47" Type="http://schemas.openxmlformats.org/officeDocument/2006/relationships/font" Target="fonts/NunitoExtraBold-bold.fntdata"/><Relationship Id="rId49" Type="http://schemas.openxmlformats.org/officeDocument/2006/relationships/font" Target="fonts/OpenSans-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ProximaNova-regular.fntdata"/><Relationship Id="rId36" Type="http://schemas.openxmlformats.org/officeDocument/2006/relationships/slide" Target="slides/slide29.xml"/><Relationship Id="rId39" Type="http://schemas.openxmlformats.org/officeDocument/2006/relationships/font" Target="fonts/ProximaNova-italic.fntdata"/><Relationship Id="rId38" Type="http://schemas.openxmlformats.org/officeDocument/2006/relationships/font" Target="fonts/ProximaNova-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harewaste.co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ardenersworld.com/how-to/diy/how-to-build-a-compost-bi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c98bd10ba5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gc98bd10ba5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rPr lang="en-GB" sz="1400">
                <a:solidFill>
                  <a:schemeClr val="dk1"/>
                </a:solidFill>
              </a:rPr>
              <a:t>Remove Zoom bar from slide if presenting face to face</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GB" sz="1400">
                <a:solidFill>
                  <a:schemeClr val="dk1"/>
                </a:solidFill>
              </a:rPr>
              <a:t>Welcome to workshop</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GB" sz="1400">
                <a:solidFill>
                  <a:schemeClr val="dk1"/>
                </a:solidFill>
              </a:rPr>
              <a:t>Housekeeping: You are muted. Open the chat. Any questions in the chat.</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GB" sz="1400">
                <a:solidFill>
                  <a:schemeClr val="dk1"/>
                </a:solidFill>
              </a:rPr>
              <a:t>We’ll wait a few minutes for people to join us - In the chat, why did you come along to this session? </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GB" sz="1400">
                <a:solidFill>
                  <a:schemeClr val="dk1"/>
                </a:solidFill>
              </a:rPr>
              <a:t>We’ll be recording so turn off camera if you don’t want to be in it </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GB" sz="1400">
                <a:solidFill>
                  <a:schemeClr val="dk1"/>
                </a:solidFill>
              </a:rPr>
              <a:t>Start screen share</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GB" sz="1400">
                <a:solidFill>
                  <a:schemeClr val="dk1"/>
                </a:solidFill>
              </a:rPr>
              <a:t>Start recording </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GB" sz="1400">
                <a:solidFill>
                  <a:schemeClr val="dk1"/>
                </a:solidFill>
              </a:rPr>
              <a:t>Introduce self </a:t>
            </a:r>
            <a:endParaRPr sz="14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433362b0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433362b0a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00"/>
              <a:t>Directly on ground:</a:t>
            </a:r>
            <a:r>
              <a:rPr lang="en-GB" sz="1400"/>
              <a:t> allows </a:t>
            </a:r>
            <a:r>
              <a:rPr lang="en-GB" sz="1400"/>
              <a:t>worms and organisms access and rain water to run off. </a:t>
            </a:r>
            <a:endParaRPr sz="1400"/>
          </a:p>
          <a:p>
            <a:pPr indent="457200" lvl="0" marL="0" rtl="0" algn="l">
              <a:spcBef>
                <a:spcPts val="0"/>
              </a:spcBef>
              <a:spcAft>
                <a:spcPts val="0"/>
              </a:spcAft>
              <a:buNone/>
            </a:pPr>
            <a:r>
              <a:rPr lang="en-GB" sz="1400"/>
              <a:t>Can situate on concrete, but less ideal. </a:t>
            </a:r>
            <a:endParaRPr sz="1400"/>
          </a:p>
          <a:p>
            <a:pPr indent="0" lvl="0" marL="0" rtl="0" algn="l">
              <a:spcBef>
                <a:spcPts val="0"/>
              </a:spcBef>
              <a:spcAft>
                <a:spcPts val="0"/>
              </a:spcAft>
              <a:buNone/>
            </a:pPr>
            <a:r>
              <a:rPr b="1" lang="en-GB" sz="1400"/>
              <a:t>Sheltered location: </a:t>
            </a:r>
            <a:r>
              <a:rPr lang="en-GB" sz="1400"/>
              <a:t>prevents overheating and drying </a:t>
            </a:r>
            <a:r>
              <a:rPr lang="en-GB" sz="1400">
                <a:solidFill>
                  <a:schemeClr val="dk1"/>
                </a:solidFill>
              </a:rPr>
              <a:t>out</a:t>
            </a:r>
            <a:r>
              <a:rPr lang="en-GB" sz="1400"/>
              <a:t> from the sun or wind or getting very wet from rain. Part sun will help it heat up. </a:t>
            </a:r>
            <a:endParaRPr sz="1400"/>
          </a:p>
          <a:p>
            <a:pPr indent="0" lvl="0" marL="0" rtl="0" algn="l">
              <a:spcBef>
                <a:spcPts val="0"/>
              </a:spcBef>
              <a:spcAft>
                <a:spcPts val="0"/>
              </a:spcAft>
              <a:buNone/>
            </a:pPr>
            <a:r>
              <a:rPr b="1" lang="en-GB" sz="1400"/>
              <a:t>Near a water source: </a:t>
            </a:r>
            <a:r>
              <a:rPr lang="en-GB" sz="1400"/>
              <a:t>compost heaps need to be kept moist, so you might want to position it near a waterbutt/tap or make sure your hose pipe reaches it. </a:t>
            </a:r>
            <a:endParaRPr sz="1400"/>
          </a:p>
          <a:p>
            <a:pPr indent="0" lvl="0" marL="0" rtl="0" algn="l">
              <a:spcBef>
                <a:spcPts val="0"/>
              </a:spcBef>
              <a:spcAft>
                <a:spcPts val="0"/>
              </a:spcAft>
              <a:buNone/>
            </a:pPr>
            <a:r>
              <a:rPr b="1" lang="en-GB" sz="1400"/>
              <a:t>Away from fences/sheds: </a:t>
            </a:r>
            <a:r>
              <a:rPr lang="en-GB" sz="1400"/>
              <a:t>heat can pose a slight fire risk, although unlikely in UK - keep moist to avoid this. </a:t>
            </a:r>
            <a:endParaRPr sz="1400"/>
          </a:p>
          <a:p>
            <a:pPr indent="0" lvl="0" marL="0" rtl="0" algn="l">
              <a:spcBef>
                <a:spcPts val="0"/>
              </a:spcBef>
              <a:spcAft>
                <a:spcPts val="0"/>
              </a:spcAft>
              <a:buNone/>
            </a:pPr>
            <a:r>
              <a:rPr b="1" lang="en-GB" sz="1400"/>
              <a:t>Away from trees: </a:t>
            </a:r>
            <a:r>
              <a:rPr lang="en-GB" sz="1400"/>
              <a:t>you don’t want roots from trees or large shrubs to grow under or in your compost bin or for them to take all the moisture. </a:t>
            </a:r>
            <a:endParaRPr sz="1400"/>
          </a:p>
          <a:p>
            <a:pPr indent="0" lvl="0" marL="0" rtl="0" algn="l">
              <a:spcBef>
                <a:spcPts val="0"/>
              </a:spcBef>
              <a:spcAft>
                <a:spcPts val="0"/>
              </a:spcAft>
              <a:buNone/>
            </a:pPr>
            <a:r>
              <a:rPr b="1" lang="en-GB" sz="1400"/>
              <a:t>Accessible: </a:t>
            </a:r>
            <a:r>
              <a:rPr lang="en-GB" sz="1400"/>
              <a:t>choose a convenient location for adding new materials and to use the finished product, allowing access with a wheelbarrow/near garden beds Passing or visiting the site regularly reduces the chance of rodents nesting, especially if you make noise. You might not want it too near the house though in case of smells or rodents</a:t>
            </a:r>
            <a:endParaRPr sz="1400"/>
          </a:p>
          <a:p>
            <a:pPr indent="0" lvl="0" marL="0" rtl="0" algn="l">
              <a:spcBef>
                <a:spcPts val="0"/>
              </a:spcBef>
              <a:spcAft>
                <a:spcPts val="0"/>
              </a:spcAft>
              <a:buNone/>
            </a:pPr>
            <a:r>
              <a:rPr b="1" lang="en-GB" sz="1400"/>
              <a:t>3-5 feet or 1-1.5 metres cubed</a:t>
            </a:r>
            <a:r>
              <a:rPr lang="en-GB" sz="1400"/>
              <a:t> will retain moisture and be large enough to heat up sufficiently. Generally the larger the better depending on the space you have available. Bigger bins will get hotter and compost faster, especially important in cooler climates.</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f677f270a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f677f270a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rPr>
              <a:t>How can we create an attractive place for a diverse range of organisms to survive and thrive in the compost pile?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GB" sz="1200">
                <a:solidFill>
                  <a:schemeClr val="dk1"/>
                </a:solidFill>
              </a:rPr>
              <a:t>A mix of organic material;</a:t>
            </a:r>
            <a:endParaRPr b="1"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GB" sz="1200">
                <a:solidFill>
                  <a:schemeClr val="dk1"/>
                </a:solidFill>
              </a:rPr>
              <a:t>We talked about wanting a diverse range of organisms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GB" sz="1200">
                <a:solidFill>
                  <a:schemeClr val="dk1"/>
                </a:solidFill>
              </a:rPr>
              <a:t>To have this you need a diverse range of materials in the pile, as this supports the diet of different organisms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GB" sz="1200">
                <a:solidFill>
                  <a:schemeClr val="dk1"/>
                </a:solidFill>
              </a:rPr>
              <a:t>We’ll cover what those are in a minute</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GB" sz="1200">
                <a:solidFill>
                  <a:schemeClr val="dk1"/>
                </a:solidFill>
              </a:rPr>
              <a:t>Also: add in a spade of compost from an </a:t>
            </a:r>
            <a:r>
              <a:rPr lang="en-GB" sz="1200">
                <a:solidFill>
                  <a:schemeClr val="dk1"/>
                </a:solidFill>
              </a:rPr>
              <a:t>existing</a:t>
            </a:r>
            <a:r>
              <a:rPr lang="en-GB" sz="1200">
                <a:solidFill>
                  <a:schemeClr val="dk1"/>
                </a:solidFill>
              </a:rPr>
              <a:t> bin/heap to introduce microbes, and a handful of soil from the ‘forest floor’ to bring in fungi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GB" sz="1200">
                <a:solidFill>
                  <a:schemeClr val="dk1"/>
                </a:solidFill>
              </a:rPr>
              <a:t>Material of the right size: </a:t>
            </a:r>
            <a:r>
              <a:rPr lang="en-GB" sz="1200">
                <a:solidFill>
                  <a:schemeClr val="dk1"/>
                </a:solidFill>
              </a:rPr>
              <a:t>smaller materials - more surface area - easier for for organisms to access - faster decomposition. Particularly important for tougher materials that are more difficult to break down - woody materials. Chop </a:t>
            </a:r>
            <a:r>
              <a:rPr lang="en-GB" sz="1200">
                <a:solidFill>
                  <a:schemeClr val="dk1"/>
                </a:solidFill>
              </a:rPr>
              <a:t>kitchen scraps, shred or mow garden waste, tear up cardboard and shred paper</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GB" sz="1200">
                <a:solidFill>
                  <a:schemeClr val="dk1"/>
                </a:solidFill>
              </a:rPr>
              <a:t>Warmth: </a:t>
            </a:r>
            <a:r>
              <a:rPr lang="en-GB" sz="1200">
                <a:solidFill>
                  <a:schemeClr val="dk1"/>
                </a:solidFill>
              </a:rPr>
              <a:t>important for heat-loving bacteria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GB" sz="1200">
                <a:solidFill>
                  <a:schemeClr val="dk1"/>
                </a:solidFill>
              </a:rPr>
              <a:t>Oxygen </a:t>
            </a:r>
            <a:r>
              <a:rPr lang="en-GB" sz="1200">
                <a:solidFill>
                  <a:schemeClr val="dk1"/>
                </a:solidFill>
              </a:rPr>
              <a:t>- as discussed Aerobic bacteria require oxygen to survive</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GB" sz="1200">
                <a:solidFill>
                  <a:schemeClr val="dk1"/>
                </a:solidFill>
              </a:rPr>
              <a:t>How would you bring oxygen into pile? </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GB" sz="1200">
                <a:solidFill>
                  <a:schemeClr val="dk1"/>
                </a:solidFill>
              </a:rPr>
              <a:t>Materials with air pockets</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GB" sz="1200">
                <a:solidFill>
                  <a:schemeClr val="dk1"/>
                </a:solidFill>
              </a:rPr>
              <a:t>Make </a:t>
            </a:r>
            <a:r>
              <a:rPr lang="en-GB" sz="1200">
                <a:solidFill>
                  <a:schemeClr val="dk1"/>
                </a:solidFill>
              </a:rPr>
              <a:t>chimneys in the pile by poking holes with a big stick </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GB" sz="1200">
                <a:solidFill>
                  <a:schemeClr val="dk1"/>
                </a:solidFill>
              </a:rPr>
              <a:t>Turning the pile regularly with a garden fork or aerator to mix materials throughout the pile</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GB" sz="1200">
                <a:solidFill>
                  <a:schemeClr val="dk1"/>
                </a:solidFill>
              </a:rPr>
              <a:t>The right amount of water… moving on to next point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GB" sz="1200">
                <a:solidFill>
                  <a:schemeClr val="dk1"/>
                </a:solidFill>
              </a:rPr>
              <a:t>Water </a:t>
            </a:r>
            <a:r>
              <a:rPr lang="en-GB" sz="1200">
                <a:solidFill>
                  <a:schemeClr val="dk1"/>
                </a:solidFill>
              </a:rPr>
              <a:t>- the creatures in your compost need this to survive, but if there’s too much water, there isn’t space for air and it’s difficult for the creatures to access oxygen.The composting process will slow, and anaerobic composting may take place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GB" sz="1200">
                <a:solidFill>
                  <a:schemeClr val="dk1"/>
                </a:solidFill>
              </a:rPr>
              <a:t>Moist but not wet</a:t>
            </a:r>
            <a:r>
              <a:rPr lang="en-GB" sz="1200">
                <a:solidFill>
                  <a:schemeClr val="dk1"/>
                </a:solidFill>
              </a:rPr>
              <a:t>. How might you know if too dry/wet? Squeeze a handful - 2-3 drops water only.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Signs it’s too dry - looks dry and </a:t>
            </a:r>
            <a:r>
              <a:rPr lang="en-GB" sz="1200">
                <a:solidFill>
                  <a:schemeClr val="dk1"/>
                </a:solidFill>
              </a:rPr>
              <a:t>things</a:t>
            </a:r>
            <a:r>
              <a:rPr lang="en-GB" sz="1200">
                <a:solidFill>
                  <a:schemeClr val="dk1"/>
                </a:solidFill>
              </a:rPr>
              <a:t> aren’t breaking down quickly. there are ants - these are also a sign there are too any woody </a:t>
            </a:r>
            <a:r>
              <a:rPr lang="en-GB" sz="1200">
                <a:solidFill>
                  <a:schemeClr val="dk1"/>
                </a:solidFill>
              </a:rPr>
              <a:t>materials</a:t>
            </a:r>
            <a:r>
              <a:rPr lang="en-GB" sz="1200">
                <a:solidFill>
                  <a:schemeClr val="dk1"/>
                </a:solidFill>
              </a:rPr>
              <a:t> (more on this later)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Signs it’s too wet, it’s smelly and things are not breaking down quickly.</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Monitor and adjust.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GB" sz="1200">
                <a:solidFill>
                  <a:schemeClr val="dk1"/>
                </a:solidFill>
              </a:rPr>
              <a:t>How would you control water levels? </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GB" sz="1200">
                <a:solidFill>
                  <a:schemeClr val="dk1"/>
                </a:solidFill>
              </a:rPr>
              <a:t>Watering pile</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GB" sz="1200">
                <a:solidFill>
                  <a:schemeClr val="dk1"/>
                </a:solidFill>
              </a:rPr>
              <a:t>Covering pile</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GB" sz="1200">
                <a:solidFill>
                  <a:schemeClr val="dk1"/>
                </a:solidFill>
              </a:rPr>
              <a:t>Mix material throughout the pile </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GB" sz="1200">
                <a:solidFill>
                  <a:schemeClr val="dk1"/>
                </a:solidFill>
              </a:rPr>
              <a:t>Add more </a:t>
            </a:r>
            <a:r>
              <a:rPr lang="en-GB" sz="1200">
                <a:solidFill>
                  <a:schemeClr val="dk1"/>
                </a:solidFill>
              </a:rPr>
              <a:t>greens if dry, browns if wet</a:t>
            </a:r>
            <a:endParaRPr sz="1200">
              <a:solidFill>
                <a:schemeClr val="dk1"/>
              </a:solidFill>
            </a:endParaRPr>
          </a:p>
          <a:p>
            <a:pPr indent="0" lvl="0" marL="0" rtl="0" algn="l">
              <a:lnSpc>
                <a:spcPct val="115000"/>
              </a:lnSpc>
              <a:spcBef>
                <a:spcPts val="0"/>
              </a:spcBef>
              <a:spcAft>
                <a:spcPts val="0"/>
              </a:spcAft>
              <a:buNone/>
            </a:pPr>
            <a:r>
              <a:t/>
            </a:r>
            <a:endParaRPr b="1" sz="1200">
              <a:solidFill>
                <a:schemeClr val="dk1"/>
              </a:solidFill>
            </a:endParaRPr>
          </a:p>
          <a:p>
            <a:pPr indent="0" lvl="0" marL="457200" rtl="0" algn="l">
              <a:lnSpc>
                <a:spcPct val="115000"/>
              </a:lnSpc>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f677f270a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f677f270a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400">
                <a:solidFill>
                  <a:schemeClr val="dk1"/>
                </a:solidFill>
              </a:rPr>
              <a:t>Lots! It </a:t>
            </a:r>
            <a:r>
              <a:rPr lang="en-GB" sz="1400">
                <a:solidFill>
                  <a:schemeClr val="dk1"/>
                </a:solidFill>
              </a:rPr>
              <a:t>depends</a:t>
            </a:r>
            <a:r>
              <a:rPr lang="en-GB" sz="1400">
                <a:solidFill>
                  <a:schemeClr val="dk1"/>
                </a:solidFill>
              </a:rPr>
              <a:t> on the system you use but for example...</a:t>
            </a:r>
            <a:endParaRPr sz="1400">
              <a:solidFill>
                <a:schemeClr val="dk1"/>
              </a:solidFill>
            </a:endParaRPr>
          </a:p>
          <a:p>
            <a:pPr indent="0" lvl="0" marL="0" rtl="0" algn="l">
              <a:lnSpc>
                <a:spcPct val="115000"/>
              </a:lnSpc>
              <a:spcBef>
                <a:spcPts val="0"/>
              </a:spcBef>
              <a:spcAft>
                <a:spcPts val="0"/>
              </a:spcAft>
              <a:buNone/>
            </a:pPr>
            <a:r>
              <a:rPr lang="en-GB" sz="1400"/>
              <a:t>Any organic material can be composted. </a:t>
            </a:r>
            <a:endParaRPr sz="1400"/>
          </a:p>
          <a:p>
            <a:pPr indent="0" lvl="0" marL="0" rtl="0" algn="l">
              <a:lnSpc>
                <a:spcPct val="115000"/>
              </a:lnSpc>
              <a:spcBef>
                <a:spcPts val="0"/>
              </a:spcBef>
              <a:spcAft>
                <a:spcPts val="0"/>
              </a:spcAft>
              <a:buNone/>
            </a:pPr>
            <a:r>
              <a:rPr lang="en-GB" sz="1400"/>
              <a:t>Including cardboard and paper/newspaper in compost reduces the need for recycling</a:t>
            </a:r>
            <a:endParaRPr sz="1400"/>
          </a:p>
          <a:p>
            <a:pPr indent="0" lvl="0" marL="0" rtl="0" algn="l">
              <a:lnSpc>
                <a:spcPct val="115000"/>
              </a:lnSpc>
              <a:spcBef>
                <a:spcPts val="0"/>
              </a:spcBef>
              <a:spcAft>
                <a:spcPts val="0"/>
              </a:spcAft>
              <a:buNone/>
            </a:pPr>
            <a:r>
              <a:t/>
            </a:r>
            <a:endParaRPr sz="1400"/>
          </a:p>
          <a:p>
            <a:pPr indent="0" lvl="0" marL="0" rtl="0" algn="l">
              <a:lnSpc>
                <a:spcPct val="115000"/>
              </a:lnSpc>
              <a:spcBef>
                <a:spcPts val="0"/>
              </a:spcBef>
              <a:spcAft>
                <a:spcPts val="0"/>
              </a:spcAft>
              <a:buNone/>
            </a:pPr>
            <a:r>
              <a:rPr lang="en-GB" sz="1400"/>
              <a:t>Also pine needles, nut shells, napkins/paper towels (unbleached or dyed), coffee filters, stale bread, cooked plain rice/pasta</a:t>
            </a:r>
            <a:endParaRPr sz="1400"/>
          </a:p>
          <a:p>
            <a:pPr indent="0" lvl="0" marL="0" rtl="0" algn="l">
              <a:lnSpc>
                <a:spcPct val="115000"/>
              </a:lnSpc>
              <a:spcBef>
                <a:spcPts val="0"/>
              </a:spcBef>
              <a:spcAft>
                <a:spcPts val="0"/>
              </a:spcAft>
              <a:buNone/>
            </a:pPr>
            <a:r>
              <a:rPr lang="en-GB" sz="1400"/>
              <a:t>Ensure tea bags are plastic free</a:t>
            </a:r>
            <a:endParaRPr sz="1400"/>
          </a:p>
          <a:p>
            <a:pPr indent="0" lvl="0" marL="0" rtl="0" algn="l">
              <a:lnSpc>
                <a:spcPct val="115000"/>
              </a:lnSpc>
              <a:spcBef>
                <a:spcPts val="0"/>
              </a:spcBef>
              <a:spcAft>
                <a:spcPts val="0"/>
              </a:spcAft>
              <a:buNone/>
            </a:pPr>
            <a:r>
              <a:t/>
            </a:r>
            <a:endParaRPr sz="1400"/>
          </a:p>
          <a:p>
            <a:pPr indent="0" lvl="0" marL="0" rtl="0" algn="just">
              <a:lnSpc>
                <a:spcPct val="115000"/>
              </a:lnSpc>
              <a:spcBef>
                <a:spcPts val="0"/>
              </a:spcBef>
              <a:spcAft>
                <a:spcPts val="0"/>
              </a:spcAft>
              <a:buClr>
                <a:schemeClr val="dk1"/>
              </a:buClr>
              <a:buSzPts val="1100"/>
              <a:buFont typeface="Arial"/>
              <a:buNone/>
            </a:pPr>
            <a:r>
              <a:rPr i="1" lang="en-GB" sz="1400">
                <a:solidFill>
                  <a:schemeClr val="dk1"/>
                </a:solidFill>
              </a:rPr>
              <a:t>*Avoid hay that contains a lot of seeds or that is non-organic as it can contain aminopyralid, a type of weed killer that is toxic and severely affects the growth of plants like tomatoes and potatoes. Aminopyralid can also be in manure of cattle and horses fed on non-organic hay. It is not currently approved for use on straw. </a:t>
            </a:r>
            <a:endParaRPr i="1" sz="1400">
              <a:solidFill>
                <a:schemeClr val="dk1"/>
              </a:solidFill>
            </a:endParaRPr>
          </a:p>
          <a:p>
            <a:pPr indent="0" lvl="0" marL="0" rtl="0" algn="l">
              <a:lnSpc>
                <a:spcPct val="115000"/>
              </a:lnSpc>
              <a:spcBef>
                <a:spcPts val="0"/>
              </a:spcBef>
              <a:spcAft>
                <a:spcPts val="0"/>
              </a:spcAft>
              <a:buNone/>
            </a:pPr>
            <a:r>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33362b0a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33362b0a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400"/>
              <a:t>Temperature not usually high enough to kill weed seeds or pathogens in meat/fish/dairy, dog/cat poo or diseased plant material. </a:t>
            </a:r>
            <a:endParaRPr sz="1400"/>
          </a:p>
          <a:p>
            <a:pPr indent="0" lvl="0" marL="0" rtl="0" algn="l">
              <a:lnSpc>
                <a:spcPct val="115000"/>
              </a:lnSpc>
              <a:spcBef>
                <a:spcPts val="0"/>
              </a:spcBef>
              <a:spcAft>
                <a:spcPts val="0"/>
              </a:spcAft>
              <a:buNone/>
            </a:pPr>
            <a:r>
              <a:rPr lang="en-GB" sz="1400"/>
              <a:t>Cooked food/meat/fish and dairy may also attract rodents, but can be composted in certain systems - see later. </a:t>
            </a:r>
            <a:endParaRPr sz="1400"/>
          </a:p>
          <a:p>
            <a:pPr indent="0" lvl="0" marL="0" rtl="0" algn="l">
              <a:lnSpc>
                <a:spcPct val="115000"/>
              </a:lnSpc>
              <a:spcBef>
                <a:spcPts val="0"/>
              </a:spcBef>
              <a:spcAft>
                <a:spcPts val="0"/>
              </a:spcAft>
              <a:buNone/>
            </a:pPr>
            <a:r>
              <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f677f270a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f677f270a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chemeClr val="dk1"/>
                </a:solidFill>
              </a:rPr>
              <a:t>Materials: carbon:nitrogen ratio</a:t>
            </a:r>
            <a:r>
              <a:rPr lang="en-GB" sz="1200">
                <a:solidFill>
                  <a:schemeClr val="dk1"/>
                </a:solidFill>
              </a:rPr>
              <a:t>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Carbon and nitrogen are 2 key elements that your microorganisms need to survive - they provide (amongst other things) them with energy and proteins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Some materials v high in carbon, others high in nitrogen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So you need a balance of materials containing lots of carbon, and materials containing lots of nitrogen - to make sure the microorganisms have what they need.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Aim for a </a:t>
            </a:r>
            <a:r>
              <a:rPr lang="en-GB" sz="1200">
                <a:solidFill>
                  <a:schemeClr val="dk1"/>
                </a:solidFill>
              </a:rPr>
              <a:t>roughly</a:t>
            </a:r>
            <a:r>
              <a:rPr lang="en-GB" sz="1200">
                <a:solidFill>
                  <a:schemeClr val="dk1"/>
                </a:solidFill>
              </a:rPr>
              <a:t> 50:50 mix and if in doubt add slightly more browns.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Gradually add premixed materials in 30 cm layers or add alternate layers of green and brown material around 10-15 cm deep every 7-10 days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Grass clippings are high in nitrogen and adding too many at once can be problematic - mix with autumn leaves or other brown material or a few spades of soil if short of brown material.</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If you have too much or too little of one this can be a problem - </a:t>
            </a:r>
            <a:r>
              <a:rPr lang="en-GB" sz="1200" u="sng">
                <a:solidFill>
                  <a:schemeClr val="hlink"/>
                </a:solidFill>
                <a:hlinkClick r:id="rId2"/>
              </a:rPr>
              <a:t>Sharewaste</a:t>
            </a:r>
            <a:r>
              <a:rPr b="1" lang="en-GB" sz="1200">
                <a:solidFill>
                  <a:schemeClr val="dk1"/>
                </a:solidFill>
              </a:rPr>
              <a:t> </a:t>
            </a:r>
            <a:r>
              <a:rPr lang="en-GB" sz="1200">
                <a:solidFill>
                  <a:schemeClr val="dk1"/>
                </a:solidFill>
              </a:rPr>
              <a:t>connects people who have waste to dispose of with those who need it. </a:t>
            </a:r>
            <a:endParaRPr sz="1200">
              <a:solidFill>
                <a:schemeClr val="dk1"/>
              </a:solidFill>
            </a:endParaRPr>
          </a:p>
          <a:p>
            <a:pPr indent="0" lvl="0" marL="457200" rtl="0" algn="l">
              <a:lnSpc>
                <a:spcPct val="115000"/>
              </a:lnSpc>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f677f270a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f677f270a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Char char="●"/>
            </a:pPr>
            <a:r>
              <a:rPr lang="en-GB" sz="1400">
                <a:solidFill>
                  <a:schemeClr val="dk1"/>
                </a:solidFill>
              </a:rPr>
              <a:t>Talk through table</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Y</a:t>
            </a:r>
            <a:r>
              <a:rPr lang="en-GB" sz="1400">
                <a:solidFill>
                  <a:schemeClr val="dk1"/>
                </a:solidFill>
              </a:rPr>
              <a:t>ou’ll notice that all materials are higher in carbon but for some the difference is very big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Materials high in ‘carbon’ often called browns and those high in nitrogen often called ‘greens’ - but this can be confusing because browns are not always brown in colour, and greens are not always green!</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Aim for roughly 50% high carbon and 50% high nitrogen </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en-GB" sz="1400">
                <a:solidFill>
                  <a:schemeClr val="dk1"/>
                </a:solidFill>
              </a:rPr>
              <a:t>Adding 10% very high nitrogen materials (like legumes, coffee grounds or urine) can help feed bacteria and get the party started.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677f270a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f677f270a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rPr>
              <a:t>Can be hard to know exactly how much of each </a:t>
            </a:r>
            <a:r>
              <a:rPr lang="en-GB" sz="1200">
                <a:solidFill>
                  <a:schemeClr val="dk1"/>
                </a:solidFill>
              </a:rPr>
              <a:t>material</a:t>
            </a:r>
            <a:r>
              <a:rPr lang="en-GB" sz="1200">
                <a:solidFill>
                  <a:schemeClr val="dk1"/>
                </a:solidFill>
              </a:rPr>
              <a:t> to put in, as all have different C:N but you can observe your compost and notice the signs...</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b="1" lang="en-GB" sz="1200">
                <a:solidFill>
                  <a:schemeClr val="dk1"/>
                </a:solidFill>
              </a:rPr>
              <a:t>Signs of too </a:t>
            </a:r>
            <a:r>
              <a:rPr b="1" lang="en-GB" sz="1200">
                <a:solidFill>
                  <a:schemeClr val="dk1"/>
                </a:solidFill>
              </a:rPr>
              <a:t>much </a:t>
            </a:r>
            <a:r>
              <a:rPr b="1" lang="en-GB" sz="1200">
                <a:solidFill>
                  <a:schemeClr val="dk1"/>
                </a:solidFill>
              </a:rPr>
              <a:t>high nitrogen matter:</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Smelly : excess nitrogen means pile can release ammonia which smells bad or there may not be enough oxygen and so pile is anaerobic and producing methane.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a:t>
            </a:r>
            <a:r>
              <a:rPr lang="en-GB" sz="1200">
                <a:solidFill>
                  <a:schemeClr val="dk1"/>
                </a:solidFill>
              </a:rPr>
              <a:t>low</a:t>
            </a:r>
            <a:r>
              <a:rPr lang="en-GB" sz="1200">
                <a:solidFill>
                  <a:schemeClr val="dk1"/>
                </a:solidFill>
              </a:rPr>
              <a:t> to break down and wet: high </a:t>
            </a:r>
            <a:r>
              <a:rPr lang="en-GB" sz="1200">
                <a:solidFill>
                  <a:schemeClr val="dk1"/>
                </a:solidFill>
              </a:rPr>
              <a:t>nitrogen</a:t>
            </a:r>
            <a:r>
              <a:rPr lang="en-GB" sz="1200">
                <a:solidFill>
                  <a:schemeClr val="dk1"/>
                </a:solidFill>
              </a:rPr>
              <a:t> materials normally have more water content - doesn’t leave much space for air and aerobic organisms required for composting can not survive. </a:t>
            </a:r>
            <a:endParaRPr sz="1200">
              <a:solidFill>
                <a:schemeClr val="dk1"/>
              </a:solidFill>
            </a:endParaRPr>
          </a:p>
          <a:p>
            <a:pPr indent="0" lvl="0" marL="0" rtl="0" algn="l">
              <a:lnSpc>
                <a:spcPct val="115000"/>
              </a:lnSpc>
              <a:spcBef>
                <a:spcPts val="0"/>
              </a:spcBef>
              <a:spcAft>
                <a:spcPts val="0"/>
              </a:spcAft>
              <a:buNone/>
            </a:pPr>
            <a:r>
              <a:rPr b="1" lang="en-GB" sz="1200">
                <a:solidFill>
                  <a:schemeClr val="dk1"/>
                </a:solidFill>
              </a:rPr>
              <a:t>Fix</a:t>
            </a:r>
            <a:r>
              <a:rPr lang="en-GB" sz="1200">
                <a:solidFill>
                  <a:schemeClr val="dk1"/>
                </a:solidFill>
              </a:rPr>
              <a:t> by mixing in bulky carbonaceous materials like woodchips or scrunched up newspaper or torn cardboard to add air pockets. Use a stick or compost aerator to poke holes or turn to add more air.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b="1" lang="en-GB" sz="1200">
                <a:solidFill>
                  <a:schemeClr val="dk1"/>
                </a:solidFill>
              </a:rPr>
              <a:t>Signs of too much high carbon matter: </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Slow to break down, dry - bacteria are key players in breaking down organic matter. They need enough nitrogen to survive so without this you cant support large populations of </a:t>
            </a:r>
            <a:r>
              <a:rPr lang="en-GB" sz="1200">
                <a:solidFill>
                  <a:schemeClr val="dk1"/>
                </a:solidFill>
              </a:rPr>
              <a:t>bacteria</a:t>
            </a:r>
            <a:r>
              <a:rPr lang="en-GB" sz="1200">
                <a:solidFill>
                  <a:schemeClr val="dk1"/>
                </a:solidFill>
              </a:rPr>
              <a:t> and the process will be slow</a:t>
            </a:r>
            <a:endParaRPr sz="1200">
              <a:solidFill>
                <a:schemeClr val="dk1"/>
              </a:solidFill>
            </a:endParaRPr>
          </a:p>
          <a:p>
            <a:pPr indent="0" lvl="0" marL="0" rtl="0" algn="l">
              <a:lnSpc>
                <a:spcPct val="115000"/>
              </a:lnSpc>
              <a:spcBef>
                <a:spcPts val="0"/>
              </a:spcBef>
              <a:spcAft>
                <a:spcPts val="0"/>
              </a:spcAft>
              <a:buNone/>
            </a:pPr>
            <a:r>
              <a:rPr b="1" lang="en-GB" sz="1200">
                <a:solidFill>
                  <a:schemeClr val="dk1"/>
                </a:solidFill>
              </a:rPr>
              <a:t>Fix </a:t>
            </a:r>
            <a:r>
              <a:rPr lang="en-GB" sz="1200">
                <a:solidFill>
                  <a:schemeClr val="dk1"/>
                </a:solidFill>
              </a:rPr>
              <a:t>by mixing in high nitrogen ingredients - sometimes also adding some water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b="1" lang="en-GB" sz="1200">
                <a:solidFill>
                  <a:schemeClr val="dk1"/>
                </a:solidFill>
              </a:rPr>
              <a:t>Layers:</a:t>
            </a:r>
            <a:r>
              <a:rPr lang="en-GB" sz="1200">
                <a:solidFill>
                  <a:schemeClr val="dk1"/>
                </a:solidFill>
              </a:rPr>
              <a:t> Add high nitrogen and high carbon ingredients in layers so that </a:t>
            </a:r>
            <a:r>
              <a:rPr lang="en-GB" sz="1200">
                <a:solidFill>
                  <a:schemeClr val="dk1"/>
                </a:solidFill>
              </a:rPr>
              <a:t>ingredients</a:t>
            </a:r>
            <a:r>
              <a:rPr lang="en-GB" sz="1200">
                <a:solidFill>
                  <a:schemeClr val="dk1"/>
                </a:solidFill>
              </a:rPr>
              <a:t> are mixed throughout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b="1" lang="en-GB" sz="1200">
                <a:solidFill>
                  <a:schemeClr val="dk1"/>
                </a:solidFill>
              </a:rPr>
              <a:t>Often, especially if you’re composting food waste, your problem will be too much nitrogen as opposed to not enough </a:t>
            </a:r>
            <a:endParaRPr b="1" sz="1200">
              <a:solidFill>
                <a:schemeClr val="dk1"/>
              </a:solidFill>
            </a:endParaRPr>
          </a:p>
          <a:p>
            <a:pPr indent="0" lvl="0" marL="0" rtl="0" algn="l">
              <a:lnSpc>
                <a:spcPct val="115000"/>
              </a:lnSpc>
              <a:spcBef>
                <a:spcPts val="0"/>
              </a:spcBef>
              <a:spcAft>
                <a:spcPts val="0"/>
              </a:spcAft>
              <a:buNone/>
            </a:pPr>
            <a:r>
              <a:t/>
            </a:r>
            <a:endParaRPr b="1" sz="1200">
              <a:solidFill>
                <a:schemeClr val="dk1"/>
              </a:solidFill>
            </a:endParaRPr>
          </a:p>
          <a:p>
            <a:pPr indent="0" lvl="0" marL="0" rtl="0" algn="l">
              <a:lnSpc>
                <a:spcPct val="115000"/>
              </a:lnSpc>
              <a:spcBef>
                <a:spcPts val="0"/>
              </a:spcBef>
              <a:spcAft>
                <a:spcPts val="0"/>
              </a:spcAft>
              <a:buNone/>
            </a:pPr>
            <a:r>
              <a:t/>
            </a:r>
            <a:endParaRPr b="1"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31ed27b34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31ed27b34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GB" sz="1400">
                <a:solidFill>
                  <a:schemeClr val="dk1"/>
                </a:solidFill>
              </a:rPr>
              <a:t>The finished product will be dark brown-black and will look like soil. </a:t>
            </a:r>
            <a:endParaRPr sz="1400">
              <a:solidFill>
                <a:schemeClr val="dk1"/>
              </a:solidFill>
            </a:endParaRPr>
          </a:p>
          <a:p>
            <a:pPr indent="0" lvl="0" marL="457200" rtl="0" algn="l">
              <a:lnSpc>
                <a:spcPct val="115000"/>
              </a:lnSpc>
              <a:spcBef>
                <a:spcPts val="0"/>
              </a:spcBef>
              <a:spcAft>
                <a:spcPts val="0"/>
              </a:spcAft>
              <a:buNone/>
            </a:pPr>
            <a:r>
              <a:rPr lang="en-GB" sz="1400">
                <a:solidFill>
                  <a:schemeClr val="dk1"/>
                </a:solidFill>
              </a:rPr>
              <a:t>It may still </a:t>
            </a:r>
            <a:r>
              <a:rPr lang="en-GB" sz="1400">
                <a:solidFill>
                  <a:schemeClr val="dk1"/>
                </a:solidFill>
              </a:rPr>
              <a:t>contain</a:t>
            </a:r>
            <a:r>
              <a:rPr lang="en-GB" sz="1400">
                <a:solidFill>
                  <a:schemeClr val="dk1"/>
                </a:solidFill>
              </a:rPr>
              <a:t> lumps of wood material, but can be sieved for use in pots. </a:t>
            </a:r>
            <a:endParaRPr sz="1400">
              <a:solidFill>
                <a:schemeClr val="dk1"/>
              </a:solidFill>
            </a:endParaRPr>
          </a:p>
          <a:p>
            <a:pPr indent="0" lvl="0" marL="457200" rtl="0" algn="l">
              <a:lnSpc>
                <a:spcPct val="115000"/>
              </a:lnSpc>
              <a:spcBef>
                <a:spcPts val="0"/>
              </a:spcBef>
              <a:spcAft>
                <a:spcPts val="0"/>
              </a:spcAft>
              <a:buNone/>
            </a:pPr>
            <a:r>
              <a:t/>
            </a:r>
            <a:endParaRPr sz="1400">
              <a:solidFill>
                <a:schemeClr val="dk1"/>
              </a:solidFill>
            </a:endParaRPr>
          </a:p>
          <a:p>
            <a:pPr indent="0" lvl="0" marL="457200" rtl="0" algn="l">
              <a:lnSpc>
                <a:spcPct val="115000"/>
              </a:lnSpc>
              <a:spcBef>
                <a:spcPts val="0"/>
              </a:spcBef>
              <a:spcAft>
                <a:spcPts val="0"/>
              </a:spcAft>
              <a:buNone/>
            </a:pPr>
            <a:r>
              <a:rPr b="1" lang="en-GB" sz="1400">
                <a:solidFill>
                  <a:schemeClr val="dk1"/>
                </a:solidFill>
              </a:rPr>
              <a:t>Mulch:</a:t>
            </a:r>
            <a:r>
              <a:rPr lang="en-GB" sz="1400">
                <a:solidFill>
                  <a:schemeClr val="dk1"/>
                </a:solidFill>
              </a:rPr>
              <a:t> u</a:t>
            </a:r>
            <a:r>
              <a:rPr lang="en-GB" sz="1400">
                <a:solidFill>
                  <a:schemeClr val="dk1"/>
                </a:solidFill>
              </a:rPr>
              <a:t>se it as a mulch by spreading 5-10 cm thick over garden beds and around trees/shrubs - do not allow to touch soft stems or trunks as this may cause rotting. </a:t>
            </a:r>
            <a:endParaRPr sz="1400">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GB" sz="1400">
                <a:solidFill>
                  <a:schemeClr val="dk1"/>
                </a:solidFill>
              </a:rPr>
              <a:t>Mulch after rain in early spring or autumn to retain moisture and suppress weeds. </a:t>
            </a:r>
            <a:endParaRPr sz="1400">
              <a:solidFill>
                <a:schemeClr val="dk1"/>
              </a:solidFill>
            </a:endParaRPr>
          </a:p>
          <a:p>
            <a:pPr indent="0" lvl="0" marL="457200" rtl="0" algn="l">
              <a:lnSpc>
                <a:spcPct val="115000"/>
              </a:lnSpc>
              <a:spcBef>
                <a:spcPts val="0"/>
              </a:spcBef>
              <a:spcAft>
                <a:spcPts val="0"/>
              </a:spcAft>
              <a:buNone/>
            </a:pPr>
            <a:r>
              <a:t/>
            </a:r>
            <a:endParaRPr sz="1400">
              <a:solidFill>
                <a:schemeClr val="dk1"/>
              </a:solidFill>
            </a:endParaRPr>
          </a:p>
          <a:p>
            <a:pPr indent="0" lvl="0" marL="457200" rtl="0" algn="l">
              <a:lnSpc>
                <a:spcPct val="115000"/>
              </a:lnSpc>
              <a:spcBef>
                <a:spcPts val="0"/>
              </a:spcBef>
              <a:spcAft>
                <a:spcPts val="0"/>
              </a:spcAft>
              <a:buNone/>
            </a:pPr>
            <a:r>
              <a:rPr b="1" lang="en-GB" sz="1400">
                <a:solidFill>
                  <a:schemeClr val="dk1"/>
                </a:solidFill>
              </a:rPr>
              <a:t>In pots:</a:t>
            </a:r>
            <a:r>
              <a:rPr lang="en-GB" sz="1400">
                <a:solidFill>
                  <a:schemeClr val="dk1"/>
                </a:solidFill>
              </a:rPr>
              <a:t> garden compost alone is too strong for starting seeds or young plants. </a:t>
            </a:r>
            <a:endParaRPr sz="1400">
              <a:solidFill>
                <a:schemeClr val="dk1"/>
              </a:solidFill>
            </a:endParaRPr>
          </a:p>
          <a:p>
            <a:pPr indent="0" lvl="0" marL="457200" rtl="0" algn="l">
              <a:lnSpc>
                <a:spcPct val="115000"/>
              </a:lnSpc>
              <a:spcBef>
                <a:spcPts val="0"/>
              </a:spcBef>
              <a:spcAft>
                <a:spcPts val="0"/>
              </a:spcAft>
              <a:buNone/>
            </a:pPr>
            <a:r>
              <a:rPr lang="en-GB" sz="1400">
                <a:solidFill>
                  <a:schemeClr val="dk1"/>
                </a:solidFill>
              </a:rPr>
              <a:t>Can be mixed with </a:t>
            </a:r>
            <a:r>
              <a:rPr lang="en-GB" sz="1400">
                <a:solidFill>
                  <a:schemeClr val="dk1"/>
                </a:solidFill>
              </a:rPr>
              <a:t>soil or leaf mold to create a potting mix - lots of recipes online - generally add ⅓ compost. </a:t>
            </a:r>
            <a:endParaRPr sz="1400">
              <a:solidFill>
                <a:schemeClr val="dk1"/>
              </a:solidFill>
            </a:endParaRPr>
          </a:p>
          <a:p>
            <a:pPr indent="0" lvl="0" marL="457200" rtl="0" algn="l">
              <a:lnSpc>
                <a:spcPct val="115000"/>
              </a:lnSpc>
              <a:spcBef>
                <a:spcPts val="0"/>
              </a:spcBef>
              <a:spcAft>
                <a:spcPts val="0"/>
              </a:spcAft>
              <a:buNone/>
            </a:pPr>
            <a:r>
              <a:t/>
            </a:r>
            <a:endParaRPr sz="1400">
              <a:solidFill>
                <a:schemeClr val="dk1"/>
              </a:solidFill>
            </a:endParaRPr>
          </a:p>
          <a:p>
            <a:pPr indent="0" lvl="0" marL="457200" rtl="0" algn="l">
              <a:lnSpc>
                <a:spcPct val="115000"/>
              </a:lnSpc>
              <a:spcBef>
                <a:spcPts val="0"/>
              </a:spcBef>
              <a:spcAft>
                <a:spcPts val="0"/>
              </a:spcAft>
              <a:buNone/>
            </a:pPr>
            <a:r>
              <a:rPr b="1" lang="en-GB" sz="1400">
                <a:solidFill>
                  <a:schemeClr val="dk1"/>
                </a:solidFill>
              </a:rPr>
              <a:t>Lawn feed: </a:t>
            </a:r>
            <a:r>
              <a:rPr lang="en-GB" sz="1400">
                <a:solidFill>
                  <a:schemeClr val="dk1"/>
                </a:solidFill>
              </a:rPr>
              <a:t>mix with sharp sand and spread a 2.5cm thick layer over the lawn and rake in. </a:t>
            </a:r>
            <a:endParaRPr sz="1400">
              <a:solidFill>
                <a:schemeClr val="dk1"/>
              </a:solidFill>
            </a:endParaRPr>
          </a:p>
          <a:p>
            <a:pPr indent="0" lvl="0" marL="457200" rtl="0" algn="l">
              <a:lnSpc>
                <a:spcPct val="115000"/>
              </a:lnSpc>
              <a:spcBef>
                <a:spcPts val="0"/>
              </a:spcBef>
              <a:spcAft>
                <a:spcPts val="0"/>
              </a:spcAft>
              <a:buNone/>
            </a:pPr>
            <a:r>
              <a:t/>
            </a:r>
            <a:endParaRPr sz="1400">
              <a:solidFill>
                <a:schemeClr val="dk1"/>
              </a:solidFill>
            </a:endParaRPr>
          </a:p>
          <a:p>
            <a:pPr indent="0" lvl="0" marL="457200" rtl="0" algn="l">
              <a:lnSpc>
                <a:spcPct val="115000"/>
              </a:lnSpc>
              <a:spcBef>
                <a:spcPts val="0"/>
              </a:spcBef>
              <a:spcAft>
                <a:spcPts val="0"/>
              </a:spcAft>
              <a:buNone/>
            </a:pPr>
            <a:r>
              <a:rPr b="1" lang="en-GB" sz="1400">
                <a:solidFill>
                  <a:schemeClr val="dk1"/>
                </a:solidFill>
              </a:rPr>
              <a:t>Compost tea: </a:t>
            </a:r>
            <a:r>
              <a:rPr lang="en-GB" sz="1400">
                <a:solidFill>
                  <a:schemeClr val="dk1"/>
                </a:solidFill>
              </a:rPr>
              <a:t>add a shovel of compost to a 5 gallon bucket of water (dechlorinated or rain water), mix with a stick and leave for 2-5 days in the shade. Stir once or twice per day to add oxygen.  Strain and use as a liquid plant feed or spray on foliage (dilute if dark brown or black, 1 part to 3 parts water). Return the solid compost to the heap. </a:t>
            </a:r>
            <a:endParaRPr sz="1400">
              <a:solidFill>
                <a:schemeClr val="dk1"/>
              </a:solidFill>
            </a:endParaRPr>
          </a:p>
          <a:p>
            <a:pPr indent="0" lvl="0" marL="457200" rtl="0" algn="l">
              <a:lnSpc>
                <a:spcPct val="115000"/>
              </a:lnSpc>
              <a:spcBef>
                <a:spcPts val="0"/>
              </a:spcBef>
              <a:spcAft>
                <a:spcPts val="0"/>
              </a:spcAft>
              <a:buNone/>
            </a:pPr>
            <a:r>
              <a:t/>
            </a:r>
            <a:endParaRPr sz="1400">
              <a:solidFill>
                <a:schemeClr val="dk1"/>
              </a:solidFill>
            </a:endParaRPr>
          </a:p>
          <a:p>
            <a:pPr indent="0" lvl="0" marL="457200" rtl="0" algn="l">
              <a:lnSpc>
                <a:spcPct val="115000"/>
              </a:lnSpc>
              <a:spcBef>
                <a:spcPts val="0"/>
              </a:spcBef>
              <a:spcAft>
                <a:spcPts val="0"/>
              </a:spcAft>
              <a:buNone/>
            </a:pPr>
            <a:r>
              <a:t/>
            </a:r>
            <a:endParaRPr sz="1400">
              <a:solidFill>
                <a:schemeClr val="dk1"/>
              </a:solidFill>
            </a:endParaRPr>
          </a:p>
          <a:p>
            <a:pPr indent="0" lvl="0" marL="457200" rtl="0" algn="l">
              <a:lnSpc>
                <a:spcPct val="115000"/>
              </a:lnSpc>
              <a:spcBef>
                <a:spcPts val="0"/>
              </a:spcBef>
              <a:spcAft>
                <a:spcPts val="0"/>
              </a:spcAft>
              <a:buNone/>
            </a:pPr>
            <a:r>
              <a:t/>
            </a:r>
            <a:endParaRPr sz="1400">
              <a:solidFill>
                <a:schemeClr val="dk1"/>
              </a:solidFill>
            </a:endParaRPr>
          </a:p>
          <a:p>
            <a:pPr indent="0" lvl="0" marL="45720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457200" rtl="0" algn="l">
              <a:lnSpc>
                <a:spcPct val="115000"/>
              </a:lnSpc>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9d9c92cf35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9d9c92cf3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latin typeface="Trebuchet MS"/>
                <a:ea typeface="Trebuchet MS"/>
                <a:cs typeface="Trebuchet MS"/>
                <a:sym typeface="Trebuchet MS"/>
              </a:rPr>
              <a:t>Go through slide</a:t>
            </a:r>
            <a:endParaRPr sz="1400">
              <a:solidFill>
                <a:schemeClr val="dk1"/>
              </a:solidFill>
              <a:latin typeface="Trebuchet MS"/>
              <a:ea typeface="Trebuchet MS"/>
              <a:cs typeface="Trebuchet MS"/>
              <a:sym typeface="Trebuchet MS"/>
            </a:endParaRPr>
          </a:p>
          <a:p>
            <a:pPr indent="0" lvl="0" marL="0" rtl="0" algn="l">
              <a:spcBef>
                <a:spcPts val="0"/>
              </a:spcBef>
              <a:spcAft>
                <a:spcPts val="0"/>
              </a:spcAft>
              <a:buClr>
                <a:srgbClr val="000000"/>
              </a:buClr>
              <a:buSzPts val="1100"/>
              <a:buFont typeface="Arial"/>
              <a:buNone/>
            </a:pPr>
            <a:r>
              <a:rPr lang="en-GB" sz="1400">
                <a:solidFill>
                  <a:schemeClr val="dk1"/>
                </a:solidFill>
                <a:latin typeface="Trebuchet MS"/>
                <a:ea typeface="Trebuchet MS"/>
                <a:cs typeface="Trebuchet MS"/>
                <a:sym typeface="Trebuchet MS"/>
              </a:rPr>
              <a:t>Use concrete paving slab and wire mesh to prevent rodent access</a:t>
            </a:r>
            <a:endParaRPr sz="14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GB" sz="1400">
                <a:solidFill>
                  <a:schemeClr val="dk1"/>
                </a:solidFill>
              </a:rPr>
              <a:t>The downside of dalek bins</a:t>
            </a:r>
            <a:r>
              <a:rPr lang="en-GB" sz="1400">
                <a:solidFill>
                  <a:schemeClr val="dk1"/>
                </a:solidFill>
              </a:rPr>
              <a:t> is that they are awkward to get into and turn. If you do use one, you could drill holes in it to increase air flow, but this will also cool it down. </a:t>
            </a:r>
            <a:endParaRPr sz="1400" u="sng">
              <a:solidFill>
                <a:schemeClr val="hlin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f677f270a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f677f270a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rPr>
              <a:t>Pallet bins are quick to make and you can often get free pallets from industrial areas, supermarkets and department stores, construction sites, wholesalers and small businesses.</a:t>
            </a:r>
            <a:r>
              <a:rPr lang="en-GB" sz="1400">
                <a:solidFill>
                  <a:schemeClr val="dk1"/>
                </a:solidFill>
                <a:uFill>
                  <a:noFill/>
                </a:uFill>
                <a:hlinkClick r:id="rId2">
                  <a:extLst>
                    <a:ext uri="{A12FA001-AC4F-418D-AE19-62706E023703}">
                      <ahyp:hlinkClr val="tx"/>
                    </a:ext>
                  </a:extLst>
                </a:hlinkClick>
              </a:rPr>
              <a:t> </a:t>
            </a:r>
            <a:endParaRPr sz="1400"/>
          </a:p>
          <a:p>
            <a:pPr indent="0" lvl="0" marL="0" rtl="0" algn="l">
              <a:spcBef>
                <a:spcPts val="0"/>
              </a:spcBef>
              <a:spcAft>
                <a:spcPts val="0"/>
              </a:spcAft>
              <a:buNone/>
            </a:pPr>
            <a:r>
              <a:rPr lang="en-GB" sz="1400"/>
              <a:t>If using 1 bay, turn regularly with garden fork </a:t>
            </a:r>
            <a:endParaRPr sz="1400"/>
          </a:p>
          <a:p>
            <a:pPr indent="0" lvl="0" marL="0" rtl="0" algn="l">
              <a:spcBef>
                <a:spcPts val="0"/>
              </a:spcBef>
              <a:spcAft>
                <a:spcPts val="0"/>
              </a:spcAft>
              <a:buNone/>
            </a:pPr>
            <a:r>
              <a:rPr lang="en-GB" sz="1400"/>
              <a:t>Creates a problem of where to add fresh waste - if you keep adding to semi finished compost you’ll never have finished compost </a:t>
            </a:r>
            <a:endParaRPr sz="1400"/>
          </a:p>
          <a:p>
            <a:pPr indent="0" lvl="0" marL="0" rtl="0" algn="l">
              <a:spcBef>
                <a:spcPts val="0"/>
              </a:spcBef>
              <a:spcAft>
                <a:spcPts val="0"/>
              </a:spcAft>
              <a:buNone/>
            </a:pPr>
            <a:r>
              <a:rPr lang="en-GB" sz="1400">
                <a:solidFill>
                  <a:schemeClr val="dk1"/>
                </a:solidFill>
              </a:rPr>
              <a:t>3 bin system is best. Fresh materials go into bin 1, semi-decomposed compost turned into bin 2, finally waste turned into bin 3 to mature and cool </a:t>
            </a:r>
            <a:endParaRPr sz="14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u="sng">
              <a:solidFill>
                <a:schemeClr val="hlin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f677f270ad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f677f270ad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400">
                <a:solidFill>
                  <a:schemeClr val="dk1"/>
                </a:solidFill>
              </a:rPr>
              <a:t>Supported by oxfordshire county council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d361eee7f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d361eee7f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Char char="●"/>
            </a:pPr>
            <a:r>
              <a:rPr lang="en-GB" sz="1400">
                <a:solidFill>
                  <a:schemeClr val="dk1"/>
                </a:solidFill>
              </a:rPr>
              <a:t>Costs upwards of £140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Hot composting done in an insulated bin. The contents can get quite hot (up to 60 °C) which will kill weed seeds and pathogens. Safe to compost cooked food, dairy, meat and diseased plants.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Supposedly rat-proof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Faster process - finished compost in about 3 months. </a:t>
            </a:r>
            <a:endParaRPr sz="1400">
              <a:solidFill>
                <a:schemeClr val="dk1"/>
              </a:solidFill>
            </a:endParaRPr>
          </a:p>
          <a:p>
            <a:pPr indent="0" lvl="0" marL="0" rtl="0" algn="l">
              <a:lnSpc>
                <a:spcPct val="115000"/>
              </a:lnSpc>
              <a:spcBef>
                <a:spcPts val="1600"/>
              </a:spcBef>
              <a:spcAft>
                <a:spcPts val="0"/>
              </a:spcAft>
              <a:buNone/>
            </a:pPr>
            <a:r>
              <a:t/>
            </a:r>
            <a:endParaRPr>
              <a:solidFill>
                <a:schemeClr val="dk1"/>
              </a:solidFill>
            </a:endParaRPr>
          </a:p>
          <a:p>
            <a:pPr indent="0" lvl="0" marL="457200" rtl="0" algn="l">
              <a:lnSpc>
                <a:spcPct val="115000"/>
              </a:lnSpc>
              <a:spcBef>
                <a:spcPts val="160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f677f270ad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f677f270ad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While an expensive option (maze tumblers cost around £190), tumblers are an excellent way of quickly composting food waste</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Good for batch composting, rather than continuously adding material.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Tumblers do not contain worms - don’t add them as compost can get too hot for them. Bacteria and fungi decompose the organic matter.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Alongside your food waste, you should add high carbon materials (roughly equal amounts). Best if filled rapidly or you have to wait longer for final product.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We recommend wood chip, as it creates air pockets which prevent your compost from going anaerobic. Otherwise you could use shredded paper.</a:t>
            </a:r>
            <a:endParaRPr sz="1400">
              <a:solidFill>
                <a:schemeClr val="dk1"/>
              </a:solidFill>
            </a:endParaRPr>
          </a:p>
          <a:p>
            <a:pPr indent="-317500" lvl="0" marL="457200" marR="0" rtl="0" algn="just">
              <a:lnSpc>
                <a:spcPct val="115000"/>
              </a:lnSpc>
              <a:spcBef>
                <a:spcPts val="0"/>
              </a:spcBef>
              <a:spcAft>
                <a:spcPts val="0"/>
              </a:spcAft>
              <a:buClr>
                <a:schemeClr val="dk1"/>
              </a:buClr>
              <a:buSzPts val="1400"/>
              <a:buChar char="●"/>
            </a:pPr>
            <a:r>
              <a:rPr lang="en-GB" sz="1400">
                <a:solidFill>
                  <a:schemeClr val="dk1"/>
                </a:solidFill>
              </a:rPr>
              <a:t>Also good for grass clippings (as lots of air incorporated to prevent it becoming anaerobic) alongside brown material.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Tumblers have a handle which allows you to 'turn' the compost to introduce air without much effort. Turn it once a day or as per the 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Can collect the liquid from drainage holes. Within 2-3 weeks the contents should be unrecognisable.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At this point it is ready to go into a pallet bin or heap where it should 'mature' and cool for several weeks before being used.</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While rats can be attracted to food waste, rats will not be attracted to the matter removed from the tumbler.</a:t>
            </a:r>
            <a:r>
              <a:rPr b="1" lang="en-GB" sz="1400">
                <a:solidFill>
                  <a:schemeClr val="dk1"/>
                </a:solidFill>
              </a:rPr>
              <a:t> </a:t>
            </a:r>
            <a:endParaRPr b="1" sz="1400">
              <a:solidFill>
                <a:schemeClr val="dk1"/>
              </a:solidFill>
            </a:endParaRPr>
          </a:p>
          <a:p>
            <a:pPr indent="-317500" lvl="0" marL="457200" rtl="0" algn="l">
              <a:lnSpc>
                <a:spcPct val="115000"/>
              </a:lnSpc>
              <a:spcBef>
                <a:spcPts val="0"/>
              </a:spcBef>
              <a:spcAft>
                <a:spcPts val="0"/>
              </a:spcAft>
              <a:buClr>
                <a:schemeClr val="dk1"/>
              </a:buClr>
              <a:buSzPts val="1400"/>
              <a:buChar char="●"/>
            </a:pPr>
            <a:r>
              <a:rPr b="1" lang="en-GB" sz="1400">
                <a:solidFill>
                  <a:schemeClr val="dk1"/>
                </a:solidFill>
              </a:rPr>
              <a:t>Possible downside: </a:t>
            </a:r>
            <a:r>
              <a:rPr lang="en-GB" sz="1400">
                <a:solidFill>
                  <a:schemeClr val="dk1"/>
                </a:solidFill>
              </a:rPr>
              <a:t>can become heavy and difficult to turn</a:t>
            </a:r>
            <a:endParaRPr sz="1400">
              <a:solidFill>
                <a:schemeClr val="dk1"/>
              </a:solidFill>
            </a:endParaRPr>
          </a:p>
          <a:p>
            <a:pPr indent="0" lvl="0" marL="45720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9d9c92cf3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9d9c92cf3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Get two products out of it: leachate (liquid that drains from the bottom), rich in nutrients. Can be diluted with water (1:10 parts and used as fertisilier, but don’t use if smelly as this is a sign it’s gone anaerobic and can contain harmful microbes). Worm farms also produce a very rich compost - the worm casting / poo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You can make worm tea by soaking worm castings in water - has various purposes in the garden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Buy special worms, normally red wrigglers (the ones used for fishing)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Layer organic matter onto top of worm bed</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Worms consume bacteria, fungi and more growing on foods. They make castings, shift upwards into new food.</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Don’t need to turn it, as worms do this job.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Must be careful not to add too much food at one time or lack of oxygen will kill the worms - only enough food for 3 days.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Avoid citrus and onions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Wormeries can be expensive but it’s straightforward to build one yourself - there is a guide to making one on the replenish composting guide (see our website)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Can use indoors or outdoors but worms don’t like it to be too hot or too cold so need to insulate it </a:t>
            </a:r>
            <a:endParaRPr sz="1400">
              <a:solidFill>
                <a:schemeClr val="dk1"/>
              </a:solidFill>
            </a:endParaRPr>
          </a:p>
          <a:p>
            <a:pPr indent="0" lvl="0" marL="457200" rtl="0" algn="l">
              <a:lnSpc>
                <a:spcPct val="115000"/>
              </a:lnSpc>
              <a:spcBef>
                <a:spcPts val="0"/>
              </a:spcBef>
              <a:spcAft>
                <a:spcPts val="0"/>
              </a:spcAft>
              <a:buNone/>
            </a:pPr>
            <a:r>
              <a:t/>
            </a:r>
            <a:endParaRPr sz="14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d361eee7f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d361eee7f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marR="0" rtl="0" algn="just">
              <a:lnSpc>
                <a:spcPct val="115000"/>
              </a:lnSpc>
              <a:spcBef>
                <a:spcPts val="0"/>
              </a:spcBef>
              <a:spcAft>
                <a:spcPts val="0"/>
              </a:spcAft>
              <a:buClr>
                <a:schemeClr val="dk1"/>
              </a:buClr>
              <a:buSzPts val="1200"/>
              <a:buChar char="●"/>
            </a:pPr>
            <a:r>
              <a:rPr lang="en-GB" sz="1200">
                <a:solidFill>
                  <a:schemeClr val="dk1"/>
                </a:solidFill>
              </a:rPr>
              <a:t>Bokashi bins cost about £25.</a:t>
            </a:r>
            <a:endParaRPr sz="1200">
              <a:solidFill>
                <a:schemeClr val="dk1"/>
              </a:solidFill>
            </a:endParaRPr>
          </a:p>
          <a:p>
            <a:pPr indent="-304800" lvl="0" marL="457200" marR="0" rtl="0" algn="just">
              <a:lnSpc>
                <a:spcPct val="115000"/>
              </a:lnSpc>
              <a:spcBef>
                <a:spcPts val="0"/>
              </a:spcBef>
              <a:spcAft>
                <a:spcPts val="0"/>
              </a:spcAft>
              <a:buClr>
                <a:schemeClr val="dk1"/>
              </a:buClr>
              <a:buSzPts val="1200"/>
              <a:buChar char="●"/>
            </a:pPr>
            <a:r>
              <a:rPr lang="en-GB" sz="1200">
                <a:solidFill>
                  <a:schemeClr val="dk1"/>
                </a:solidFill>
              </a:rPr>
              <a:t>Food waste is fermented using a bokashi bran that contains microorganisms.</a:t>
            </a:r>
            <a:endParaRPr sz="1200">
              <a:solidFill>
                <a:schemeClr val="dk1"/>
              </a:solidFill>
            </a:endParaRPr>
          </a:p>
          <a:p>
            <a:pPr indent="-304800" lvl="0" marL="457200" marR="0" rtl="0" algn="just">
              <a:lnSpc>
                <a:spcPct val="115000"/>
              </a:lnSpc>
              <a:spcBef>
                <a:spcPts val="0"/>
              </a:spcBef>
              <a:spcAft>
                <a:spcPts val="0"/>
              </a:spcAft>
              <a:buClr>
                <a:schemeClr val="dk1"/>
              </a:buClr>
              <a:buSzPts val="1200"/>
              <a:buChar char="●"/>
            </a:pPr>
            <a:r>
              <a:rPr lang="en-GB" sz="1200">
                <a:solidFill>
                  <a:schemeClr val="dk1"/>
                </a:solidFill>
              </a:rPr>
              <a:t>Bins are small so they are ideal for indoor use. Waste doesn’t fully decompose so it needs to be put in a compost bay or buried in the ground to ‘mature’ - or added to a wormery (do this gradually so the worms can get used to it). </a:t>
            </a:r>
            <a:endParaRPr sz="1200">
              <a:solidFill>
                <a:schemeClr val="dk1"/>
              </a:solidFill>
            </a:endParaRPr>
          </a:p>
          <a:p>
            <a:pPr indent="-304800" lvl="0" marL="457200" marR="0" rtl="0" algn="just">
              <a:lnSpc>
                <a:spcPct val="115000"/>
              </a:lnSpc>
              <a:spcBef>
                <a:spcPts val="0"/>
              </a:spcBef>
              <a:spcAft>
                <a:spcPts val="0"/>
              </a:spcAft>
              <a:buClr>
                <a:schemeClr val="dk1"/>
              </a:buClr>
              <a:buSzPts val="1200"/>
              <a:buChar char="●"/>
            </a:pPr>
            <a:r>
              <a:rPr lang="en-GB" sz="1200">
                <a:solidFill>
                  <a:schemeClr val="dk1"/>
                </a:solidFill>
              </a:rPr>
              <a:t>It’s suitable for all kitchen waste, including cooked food, dairy and meat. It produces bokashi ‘tea’, a concentrated fertiliser</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d361eee7f9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d361eee7f9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45e08f1518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45e08f1518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solidFill>
                  <a:schemeClr val="dk1"/>
                </a:solidFill>
              </a:rPr>
              <a:t>No, properly managed compost should not smell unpleasant. </a:t>
            </a:r>
            <a:endParaRPr sz="1600">
              <a:solidFill>
                <a:schemeClr val="dk1"/>
              </a:solidFill>
            </a:endParaRPr>
          </a:p>
          <a:p>
            <a:pPr indent="0" lvl="0" marL="0" rtl="0" algn="l">
              <a:spcBef>
                <a:spcPts val="0"/>
              </a:spcBef>
              <a:spcAft>
                <a:spcPts val="0"/>
              </a:spcAft>
              <a:buNone/>
            </a:pPr>
            <a:r>
              <a:rPr lang="en-GB" sz="1600">
                <a:solidFill>
                  <a:schemeClr val="dk1"/>
                </a:solidFill>
              </a:rPr>
              <a:t>It might smell if there is too much high nitrogen ‘green’ material as this can produce </a:t>
            </a:r>
            <a:r>
              <a:rPr lang="en-GB" sz="1600">
                <a:solidFill>
                  <a:schemeClr val="dk1"/>
                </a:solidFill>
              </a:rPr>
              <a:t>ammonia</a:t>
            </a:r>
            <a:r>
              <a:rPr lang="en-GB" sz="1600">
                <a:solidFill>
                  <a:schemeClr val="dk1"/>
                </a:solidFill>
              </a:rPr>
              <a:t> as it breaks down. </a:t>
            </a:r>
            <a:endParaRPr sz="1600">
              <a:solidFill>
                <a:schemeClr val="dk1"/>
              </a:solidFill>
            </a:endParaRPr>
          </a:p>
          <a:p>
            <a:pPr indent="0" lvl="0" marL="0" rtl="0" algn="l">
              <a:spcBef>
                <a:spcPts val="0"/>
              </a:spcBef>
              <a:spcAft>
                <a:spcPts val="0"/>
              </a:spcAft>
              <a:buClr>
                <a:schemeClr val="dk1"/>
              </a:buClr>
              <a:buSzPts val="1100"/>
              <a:buFont typeface="Arial"/>
              <a:buNone/>
            </a:pPr>
            <a:r>
              <a:rPr lang="en-GB" sz="1600">
                <a:solidFill>
                  <a:schemeClr val="dk1"/>
                </a:solidFill>
              </a:rPr>
              <a:t>If there is two much water or not enough oxygen then the compost will become anaerobic and start to produce methane. </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None/>
            </a:pPr>
            <a:r>
              <a:rPr lang="en-GB" sz="1600">
                <a:solidFill>
                  <a:schemeClr val="dk1"/>
                </a:solidFill>
              </a:rPr>
              <a:t>To fix:</a:t>
            </a:r>
            <a:endParaRPr sz="1600">
              <a:solidFill>
                <a:schemeClr val="dk1"/>
              </a:solidFill>
            </a:endParaRPr>
          </a:p>
          <a:p>
            <a:pPr indent="0" lvl="0" marL="0" rtl="0" algn="l">
              <a:spcBef>
                <a:spcPts val="0"/>
              </a:spcBef>
              <a:spcAft>
                <a:spcPts val="0"/>
              </a:spcAft>
              <a:buClr>
                <a:schemeClr val="dk1"/>
              </a:buClr>
              <a:buSzPts val="1100"/>
              <a:buFont typeface="Arial"/>
              <a:buNone/>
            </a:pPr>
            <a:r>
              <a:rPr lang="en-GB" sz="1600">
                <a:solidFill>
                  <a:schemeClr val="dk1"/>
                </a:solidFill>
              </a:rPr>
              <a:t>Add more ‘brown’ material.</a:t>
            </a:r>
            <a:endParaRPr sz="1600">
              <a:solidFill>
                <a:schemeClr val="dk1"/>
              </a:solidFill>
            </a:endParaRPr>
          </a:p>
          <a:p>
            <a:pPr indent="0" lvl="0" marL="0" rtl="0" algn="l">
              <a:spcBef>
                <a:spcPts val="0"/>
              </a:spcBef>
              <a:spcAft>
                <a:spcPts val="0"/>
              </a:spcAft>
              <a:buClr>
                <a:schemeClr val="dk1"/>
              </a:buClr>
              <a:buSzPts val="1100"/>
              <a:buFont typeface="Arial"/>
              <a:buNone/>
            </a:pPr>
            <a:r>
              <a:rPr lang="en-GB" sz="1600">
                <a:solidFill>
                  <a:schemeClr val="dk1"/>
                </a:solidFill>
              </a:rPr>
              <a:t>Turn or mix well. </a:t>
            </a:r>
            <a:endParaRPr sz="1600">
              <a:solidFill>
                <a:schemeClr val="dk1"/>
              </a:solidFill>
            </a:endParaRPr>
          </a:p>
          <a:p>
            <a:pPr indent="0" lvl="0" marL="0" rtl="0" algn="l">
              <a:spcBef>
                <a:spcPts val="0"/>
              </a:spcBef>
              <a:spcAft>
                <a:spcPts val="0"/>
              </a:spcAft>
              <a:buNone/>
            </a:pPr>
            <a:r>
              <a:rPr lang="en-GB" sz="1600">
                <a:solidFill>
                  <a:schemeClr val="dk1"/>
                </a:solidFill>
              </a:rPr>
              <a:t>Make holes with a stick to add air or use a compost aerator</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GB" sz="1600">
                <a:solidFill>
                  <a:schemeClr val="dk1"/>
                </a:solidFill>
              </a:rPr>
              <a:t>Veg scraps can be kept in the freezer until added to the compost to avoid kitchen smells and fruit flies. </a:t>
            </a:r>
            <a:endParaRPr sz="1600">
              <a:solidFill>
                <a:schemeClr val="dk1"/>
              </a:solidFill>
            </a:endParaRPr>
          </a:p>
          <a:p>
            <a:pPr indent="0" lvl="0" marL="0" rtl="0" algn="l">
              <a:spcBef>
                <a:spcPts val="0"/>
              </a:spcBef>
              <a:spcAft>
                <a:spcPts val="0"/>
              </a:spcAft>
              <a:buNone/>
            </a:pPr>
            <a:r>
              <a:t/>
            </a:r>
            <a:endParaRPr b="1" sz="14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45e08f1518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45e08f151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rPr>
              <a:t>Rats may come for food or shelter (the latter, especially in winter). They can often chew their way through plastic and wooden bins, and even chicken wire!</a:t>
            </a:r>
            <a:endParaRPr sz="1400">
              <a:solidFill>
                <a:schemeClr val="dk1"/>
              </a:solidFill>
            </a:endParaRPr>
          </a:p>
          <a:p>
            <a:pPr indent="0" lvl="0" marL="0" rtl="0" algn="l">
              <a:spcBef>
                <a:spcPts val="0"/>
              </a:spcBef>
              <a:spcAft>
                <a:spcPts val="0"/>
              </a:spcAft>
              <a:buClr>
                <a:schemeClr val="dk1"/>
              </a:buClr>
              <a:buSzPts val="1100"/>
              <a:buFont typeface="Arial"/>
              <a:buNone/>
            </a:pPr>
            <a:r>
              <a:rPr b="1" lang="en-GB" sz="1400">
                <a:solidFill>
                  <a:schemeClr val="dk1"/>
                </a:solidFill>
              </a:rPr>
              <a:t>The fix</a:t>
            </a:r>
            <a:endParaRPr b="1"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Maintain the pile properly, including: </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Turn the compost often - it disturbs the pile which makes it less appealing as a place to shelter or visit</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Keep it moist enough - dry piles are appealing as a shelter </a:t>
            </a:r>
            <a:endParaRPr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Location: </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In the open - Away from a wall or fence as they prefer to run along these in order to remain undetected</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Near human activity - near house or path. Somewhere where it will be walked past often and there is noise (/kick the bin!) they dont like to be disturbed</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Place it on a hard standing </a:t>
            </a:r>
            <a:endParaRPr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Contents of bin: </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Dont compost meat fish dairy cooked food in bins in outdoor compost piles(use a wormery or bokashi) - although they may come anyway (looking for shelter and can be attracted to other foods) rats dont seem to like the fermented food produced via the bokashi method</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Egg shells are thought to attract rats </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When adding food to compost, bury it in other materials (leaves, soil, finished compost, shredded paper) to make it more difficult for the rats to smell it </a:t>
            </a:r>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45e08f1518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45e08f1518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GB" sz="1400">
                <a:solidFill>
                  <a:schemeClr val="dk1"/>
                </a:solidFill>
              </a:rPr>
              <a:t>Most pests and houseflies appear in compost piles because they are filled with their natural food. Once they eat, they lay eggs in the same area, creating a much bigger problem! </a:t>
            </a:r>
            <a:endParaRPr sz="14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GB" sz="1400">
                <a:solidFill>
                  <a:schemeClr val="dk1"/>
                </a:solidFill>
              </a:rPr>
              <a:t>The fix:</a:t>
            </a:r>
            <a:r>
              <a:rPr lang="en-GB" sz="1400">
                <a:solidFill>
                  <a:schemeClr val="dk1"/>
                </a:solidFill>
              </a:rPr>
              <a:t> If manure and rotting vegetables aren’t on top of the soil, the flies can’t get to them easily to eat them, so always bury them with carbonaceous materials topped with a layer of soil. Turn the pile regularly - this will get the bacterial activity going which will heat up the pile and make it difficult for flies and their eggs to survive. Do this once a day for a while if you have a big problem. </a:t>
            </a:r>
            <a:endParaRPr sz="1400">
              <a:solidFill>
                <a:schemeClr val="dk1"/>
              </a:solidFill>
            </a:endParaRPr>
          </a:p>
          <a:p>
            <a:pPr indent="0" lvl="0" marL="0" rtl="0" algn="l">
              <a:spcBef>
                <a:spcPts val="0"/>
              </a:spcBef>
              <a:spcAft>
                <a:spcPts val="0"/>
              </a:spcAft>
              <a:buNone/>
            </a:pPr>
            <a:r>
              <a:t/>
            </a:r>
            <a:endParaRPr b="1" sz="14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45e08f1518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45e08f151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chemeClr val="dk1"/>
                </a:solidFill>
              </a:rPr>
              <a:t>No, it is not advised to compost these materials unless they are specifically labelled as ‘home compostable’</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marR="0" rtl="0" algn="just">
              <a:lnSpc>
                <a:spcPct val="115000"/>
              </a:lnSpc>
              <a:spcBef>
                <a:spcPts val="0"/>
              </a:spcBef>
              <a:spcAft>
                <a:spcPts val="0"/>
              </a:spcAft>
              <a:buNone/>
            </a:pPr>
            <a:r>
              <a:rPr lang="en-GB" sz="1400">
                <a:solidFill>
                  <a:schemeClr val="dk1"/>
                </a:solidFill>
              </a:rPr>
              <a:t>“Biodegradable” just means can be broken down into smaller pieces by microorganisms, but the material might not be organic and could contain plastic. The term is not currently regulated. </a:t>
            </a:r>
            <a:endParaRPr sz="1400">
              <a:solidFill>
                <a:schemeClr val="dk1"/>
              </a:solidFill>
            </a:endParaRPr>
          </a:p>
          <a:p>
            <a:pPr indent="0" lvl="0" marL="0" marR="0" rtl="0" algn="just">
              <a:lnSpc>
                <a:spcPct val="115000"/>
              </a:lnSpc>
              <a:spcBef>
                <a:spcPts val="0"/>
              </a:spcBef>
              <a:spcAft>
                <a:spcPts val="0"/>
              </a:spcAft>
              <a:buNone/>
            </a:pPr>
            <a:r>
              <a:rPr lang="en-GB" sz="1400">
                <a:solidFill>
                  <a:schemeClr val="dk1"/>
                </a:solidFill>
              </a:rPr>
              <a:t>“Compostable” usually means the material is compostable in commercial composters. Home composting systems don’t usually get hot enough to fully breakdown this material. </a:t>
            </a:r>
            <a:endParaRPr sz="1400">
              <a:solidFill>
                <a:schemeClr val="dk1"/>
              </a:solidFill>
            </a:endParaRPr>
          </a:p>
          <a:p>
            <a:pPr indent="0" lvl="0" marL="0" marR="0" rtl="0" algn="just">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c98bd10b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c98bd10b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d04599dfb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d04599dfb9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Pass to liz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31ed27b34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131ed27b345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400"/>
              <a:t>The preferable option is to reduce food waste by minimising avoidable food waste and by re-distributing surplus food. </a:t>
            </a:r>
            <a:endParaRPr sz="1400"/>
          </a:p>
          <a:p>
            <a:pPr indent="0" lvl="0" marL="0" rtl="0" algn="l">
              <a:spcBef>
                <a:spcPts val="0"/>
              </a:spcBef>
              <a:spcAft>
                <a:spcPts val="0"/>
              </a:spcAft>
              <a:buNone/>
            </a:pPr>
            <a:r>
              <a:rPr lang="en-GB" sz="1400"/>
              <a:t>The next option is to compost, which is essentially a form of recycling food waste into a usable material. </a:t>
            </a:r>
            <a:endParaRPr sz="1400"/>
          </a:p>
          <a:p>
            <a:pPr indent="0" lvl="0" marL="0" rtl="0" algn="l">
              <a:spcBef>
                <a:spcPts val="0"/>
              </a:spcBef>
              <a:spcAft>
                <a:spcPts val="0"/>
              </a:spcAft>
              <a:buNone/>
            </a:pPr>
            <a:r>
              <a:rPr lang="en-GB" sz="1400"/>
              <a:t>The final option is to recycle i.e. via your council food waste collection. </a:t>
            </a:r>
            <a:endParaRPr sz="1400"/>
          </a:p>
          <a:p>
            <a:pPr indent="0" lvl="0" marL="0" rtl="0" algn="l">
              <a:spcBef>
                <a:spcPts val="0"/>
              </a:spcBef>
              <a:spcAft>
                <a:spcPts val="0"/>
              </a:spcAft>
              <a:buNone/>
            </a:pPr>
            <a:r>
              <a:rPr lang="en-GB" sz="1400"/>
              <a:t>In Oxfordshire this </a:t>
            </a:r>
            <a:r>
              <a:rPr lang="en-GB" sz="1400"/>
              <a:t>energy</a:t>
            </a:r>
            <a:r>
              <a:rPr lang="en-GB" sz="1400"/>
              <a:t> is recovered from food waste via anaerobic digestion, which also produces fertiliser for use on farmland. </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9d9c92cf3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9d9c92cf3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rPr>
              <a:t>In simple terms</a:t>
            </a:r>
            <a:endParaRPr sz="1400">
              <a:solidFill>
                <a:schemeClr val="dk1"/>
              </a:solidFill>
            </a:endParaRPr>
          </a:p>
          <a:p>
            <a:pPr indent="0" lvl="0" marL="0" rtl="0" algn="l">
              <a:spcBef>
                <a:spcPts val="0"/>
              </a:spcBef>
              <a:spcAft>
                <a:spcPts val="0"/>
              </a:spcAft>
              <a:buNone/>
            </a:pPr>
            <a:r>
              <a:rPr lang="en-GB" sz="1400">
                <a:solidFill>
                  <a:schemeClr val="dk1"/>
                </a:solidFill>
              </a:rPr>
              <a:t>Organic matter (is or used to be alive)- eaten/digested by living creatures for energy. In doing this they break down complex organisms (e.g. plants) into more basic elements - we call the product compost. </a:t>
            </a:r>
            <a:endParaRPr sz="19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97b82793f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97b82793f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Saves money - shop bought compost is </a:t>
            </a:r>
            <a:r>
              <a:rPr lang="en-GB" sz="1400">
                <a:solidFill>
                  <a:schemeClr val="dk1"/>
                </a:solidFill>
              </a:rPr>
              <a:t>expensive</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Transform</a:t>
            </a:r>
            <a:r>
              <a:rPr lang="en-GB" sz="1400">
                <a:solidFill>
                  <a:schemeClr val="dk1"/>
                </a:solidFill>
              </a:rPr>
              <a:t> kitchen and garden waste into valuable product</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Nutrients have been broken down so they are more available to plants and other organisms that are part of the soil ecosystem. Food waste is high in </a:t>
            </a:r>
            <a:r>
              <a:rPr lang="en-GB" sz="1400">
                <a:solidFill>
                  <a:schemeClr val="dk1"/>
                </a:solidFill>
              </a:rPr>
              <a:t>nitrogen - an important nutrient for plants. </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en-GB" sz="1400">
                <a:solidFill>
                  <a:schemeClr val="dk1"/>
                </a:solidFill>
              </a:rPr>
              <a:t>Improves soil structure, especially if heavy clay or very light sandy soil.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Contains beneficial organisms - these organisms are important for soil health</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Look after your soil, your plants will normally look after themselves!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Beneficial for the environment - food waste in landfill produces methane (greenhouse gas, 25% more potent than CO2) and in an incinerator (as happens to general waste in oxfordshire) it slows down the process as it’s wet so doesn’t burn well.</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GB" sz="1400">
                <a:solidFill>
                  <a:schemeClr val="dk1"/>
                </a:solidFill>
              </a:rPr>
              <a:t>Most food recycled in Oxfordshire goes into an Anaerobic Digester. The food breaks down and produces methane, which is captured and burnt to produce electricity.  The remaining liquid material (digestate) can be used as a fertiliser. Collecting and transporting the material has a carbon footprint, so composting at home is preferable.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457200" rtl="0" algn="l">
              <a:lnSpc>
                <a:spcPct val="115000"/>
              </a:lnSpc>
              <a:spcBef>
                <a:spcPts val="0"/>
              </a:spcBef>
              <a:spcAft>
                <a:spcPts val="0"/>
              </a:spcAft>
              <a:buNone/>
            </a:pPr>
            <a:r>
              <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fad85dbeb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fad85dbeb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rPr>
              <a:t>There are thousands but lots of </a:t>
            </a:r>
            <a:r>
              <a:rPr b="1" lang="en-GB" sz="1400">
                <a:solidFill>
                  <a:schemeClr val="dk1"/>
                </a:solidFill>
              </a:rPr>
              <a:t>microorganisms (i.e. small) </a:t>
            </a:r>
            <a:r>
              <a:rPr lang="en-GB" sz="1400">
                <a:solidFill>
                  <a:schemeClr val="dk1"/>
                </a:solidFill>
              </a:rPr>
              <a:t>bacteria, fungi, and </a:t>
            </a:r>
            <a:r>
              <a:rPr b="1" lang="en-GB" sz="1400">
                <a:solidFill>
                  <a:schemeClr val="dk1"/>
                </a:solidFill>
              </a:rPr>
              <a:t>macroorganisms </a:t>
            </a:r>
            <a:r>
              <a:rPr lang="en-GB" sz="1400">
                <a:solidFill>
                  <a:schemeClr val="dk1"/>
                </a:solidFill>
              </a:rPr>
              <a:t>(big) </a:t>
            </a:r>
            <a:r>
              <a:rPr lang="en-GB" sz="1400">
                <a:solidFill>
                  <a:schemeClr val="dk1"/>
                </a:solidFill>
              </a:rPr>
              <a:t>worms, millipedes, ants, woodlice, slugs and snails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rPr b="1" lang="en-GB" sz="1400">
                <a:solidFill>
                  <a:schemeClr val="dk1"/>
                </a:solidFill>
              </a:rPr>
              <a:t>Diversity leads to resilience</a:t>
            </a:r>
            <a:r>
              <a:rPr lang="en-GB" sz="1400">
                <a:solidFill>
                  <a:schemeClr val="dk1"/>
                </a:solidFill>
              </a:rPr>
              <a:t>: a good compost pile requires many different types of organisms that are suited to different </a:t>
            </a:r>
            <a:r>
              <a:rPr lang="en-GB" sz="1400">
                <a:solidFill>
                  <a:schemeClr val="dk1"/>
                </a:solidFill>
              </a:rPr>
              <a:t>environments</a:t>
            </a:r>
            <a:r>
              <a:rPr lang="en-GB" sz="1400">
                <a:solidFill>
                  <a:schemeClr val="dk1"/>
                </a:solidFill>
              </a:rPr>
              <a:t>. </a:t>
            </a:r>
            <a:r>
              <a:rPr b="1" lang="en-GB" sz="1400">
                <a:solidFill>
                  <a:schemeClr val="dk1"/>
                </a:solidFill>
              </a:rPr>
              <a:t> Why? Prompt:</a:t>
            </a:r>
            <a:r>
              <a:rPr lang="en-GB" sz="1400">
                <a:solidFill>
                  <a:schemeClr val="dk1"/>
                </a:solidFill>
              </a:rPr>
              <a:t> if the conditions change over time, for example, it gets very cold, it gets wet, dry etc. why would it be good to have lots of different kinds of microorganisms? </a:t>
            </a:r>
            <a:endParaRPr sz="1400">
              <a:solidFill>
                <a:schemeClr val="dk1"/>
              </a:solidFill>
            </a:endParaRPr>
          </a:p>
          <a:p>
            <a:pPr indent="0" lvl="0" marL="457200" rtl="0" algn="l">
              <a:lnSpc>
                <a:spcPct val="115000"/>
              </a:lnSpc>
              <a:spcBef>
                <a:spcPts val="0"/>
              </a:spcBef>
              <a:spcAft>
                <a:spcPts val="0"/>
              </a:spcAft>
              <a:buNone/>
            </a:pPr>
            <a:r>
              <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fad85dbeb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fad85dbeb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GB" sz="1400">
                <a:solidFill>
                  <a:schemeClr val="dk1"/>
                </a:solidFill>
              </a:rPr>
              <a:t>Aerobic composting</a:t>
            </a:r>
            <a:r>
              <a:rPr lang="en-GB" sz="1400">
                <a:solidFill>
                  <a:schemeClr val="dk1"/>
                </a:solidFill>
              </a:rPr>
              <a:t> - organic matter is broken down by aerobic organisms - they require oxygen to survive </a:t>
            </a:r>
            <a:endParaRPr sz="1400">
              <a:solidFill>
                <a:schemeClr val="dk1"/>
              </a:solidFill>
            </a:endParaRPr>
          </a:p>
          <a:p>
            <a:pPr indent="0" lvl="0" marL="0" rtl="0" algn="l">
              <a:lnSpc>
                <a:spcPct val="150000"/>
              </a:lnSpc>
              <a:spcBef>
                <a:spcPts val="0"/>
              </a:spcBef>
              <a:spcAft>
                <a:spcPts val="0"/>
              </a:spcAft>
              <a:buClr>
                <a:schemeClr val="dk1"/>
              </a:buClr>
              <a:buSzPts val="1100"/>
              <a:buFont typeface="Arial"/>
              <a:buNone/>
            </a:pPr>
            <a:r>
              <a:rPr b="1" lang="en-GB" sz="1400">
                <a:solidFill>
                  <a:schemeClr val="dk1"/>
                </a:solidFill>
              </a:rPr>
              <a:t>Anaerobic composting </a:t>
            </a:r>
            <a:r>
              <a:rPr lang="en-GB" sz="1400">
                <a:solidFill>
                  <a:schemeClr val="dk1"/>
                </a:solidFill>
              </a:rPr>
              <a:t>- organic matter is broken down by anaerobic organisms - don’t require oxygen</a:t>
            </a:r>
            <a:endParaRPr sz="1400">
              <a:solidFill>
                <a:schemeClr val="dk1"/>
              </a:solidFill>
            </a:endParaRPr>
          </a:p>
          <a:p>
            <a:pPr indent="0" lvl="0" marL="0" rtl="0" algn="l">
              <a:lnSpc>
                <a:spcPct val="150000"/>
              </a:lnSpc>
              <a:spcBef>
                <a:spcPts val="0"/>
              </a:spcBef>
              <a:spcAft>
                <a:spcPts val="0"/>
              </a:spcAft>
              <a:buClr>
                <a:schemeClr val="dk1"/>
              </a:buClr>
              <a:buSzPts val="1100"/>
              <a:buFont typeface="Arial"/>
              <a:buNone/>
            </a:pPr>
            <a:r>
              <a:rPr b="1" lang="en-GB" sz="1400">
                <a:solidFill>
                  <a:schemeClr val="dk1"/>
                </a:solidFill>
              </a:rPr>
              <a:t>Benefits of aerobic composting: </a:t>
            </a:r>
            <a:endParaRPr b="1"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GB" sz="1400">
                <a:solidFill>
                  <a:schemeClr val="dk1"/>
                </a:solidFill>
              </a:rPr>
              <a:t>Faster process </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GB" sz="1400">
                <a:solidFill>
                  <a:schemeClr val="dk1"/>
                </a:solidFill>
              </a:rPr>
              <a:t>Hotter: bacterial activity produces heat - can kill diseases and weed seeds</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GB" sz="1400">
                <a:solidFill>
                  <a:schemeClr val="dk1"/>
                </a:solidFill>
              </a:rPr>
              <a:t>Produces CO2 not methane - better for the environment </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GB" sz="1400">
                <a:solidFill>
                  <a:schemeClr val="dk1"/>
                </a:solidFill>
              </a:rPr>
              <a:t>Not smelly </a:t>
            </a:r>
            <a:endParaRPr sz="1400">
              <a:solidFill>
                <a:schemeClr val="dk1"/>
              </a:solidFill>
            </a:endParaRPr>
          </a:p>
          <a:p>
            <a:pPr indent="0" lvl="0" marL="0" rtl="0" algn="l">
              <a:lnSpc>
                <a:spcPct val="150000"/>
              </a:lnSpc>
              <a:spcBef>
                <a:spcPts val="0"/>
              </a:spcBef>
              <a:spcAft>
                <a:spcPts val="0"/>
              </a:spcAft>
              <a:buNone/>
            </a:pPr>
            <a:r>
              <a:rPr lang="en-GB" sz="1400">
                <a:solidFill>
                  <a:schemeClr val="dk1"/>
                </a:solidFill>
              </a:rPr>
              <a:t>Make sure there is enough oxygen in the compost pile</a:t>
            </a:r>
            <a:endParaRPr sz="1400">
              <a:solidFill>
                <a:schemeClr val="dk1"/>
              </a:solidFill>
            </a:endParaRPr>
          </a:p>
          <a:p>
            <a:pPr indent="0" lvl="0" marL="0" rtl="0" algn="l">
              <a:lnSpc>
                <a:spcPct val="150000"/>
              </a:lnSpc>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3f393b8dc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3f393b8dc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Clr>
                <a:schemeClr val="dk1"/>
              </a:buClr>
              <a:buSzPts val="1400"/>
              <a:buAutoNum type="arabicPeriod"/>
            </a:pPr>
            <a:r>
              <a:rPr b="1" lang="en-GB" sz="1400">
                <a:solidFill>
                  <a:schemeClr val="dk1"/>
                </a:solidFill>
              </a:rPr>
              <a:t>Mesophilic stage:</a:t>
            </a:r>
            <a:r>
              <a:rPr lang="en-GB" sz="1400">
                <a:solidFill>
                  <a:schemeClr val="dk1"/>
                </a:solidFill>
              </a:rPr>
              <a:t> This stage is dominated by mesophilic microorganisms. The compost heap starts to warm up as these organisms increase in number and give off heat. This stage lasts 5-10 days</a:t>
            </a:r>
            <a:endParaRPr sz="14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400">
              <a:solidFill>
                <a:schemeClr val="dk1"/>
              </a:solidFill>
            </a:endParaRPr>
          </a:p>
          <a:p>
            <a:pPr indent="-317500" lvl="0" marL="457200" rtl="0" algn="just">
              <a:lnSpc>
                <a:spcPct val="115000"/>
              </a:lnSpc>
              <a:spcBef>
                <a:spcPts val="0"/>
              </a:spcBef>
              <a:spcAft>
                <a:spcPts val="0"/>
              </a:spcAft>
              <a:buClr>
                <a:schemeClr val="dk1"/>
              </a:buClr>
              <a:buSzPts val="1400"/>
              <a:buAutoNum type="arabicPeriod"/>
            </a:pPr>
            <a:r>
              <a:rPr b="1" lang="en-GB" sz="1400">
                <a:solidFill>
                  <a:schemeClr val="dk1"/>
                </a:solidFill>
              </a:rPr>
              <a:t>Thermophilic stage: </a:t>
            </a:r>
            <a:r>
              <a:rPr lang="en-GB" sz="1400">
                <a:solidFill>
                  <a:schemeClr val="dk1"/>
                </a:solidFill>
              </a:rPr>
              <a:t>As the heat increases, heat-loving thermophilic microorganisms take over, creating an even hotter pile. Most of the plant materials are broken down during this stage. Stage 2 can last weeks or months, depending on the other conditions.In order to kill pathogens and weed seed the temperature needs to reach 65-70 ºC. In the UK, this can be difficult to achieve without using a hot composter. </a:t>
            </a:r>
            <a:endParaRPr sz="14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400">
              <a:solidFill>
                <a:schemeClr val="dk1"/>
              </a:solidFill>
            </a:endParaRPr>
          </a:p>
          <a:p>
            <a:pPr indent="-317500" lvl="0" marL="457200" rtl="0" algn="just">
              <a:lnSpc>
                <a:spcPct val="115000"/>
              </a:lnSpc>
              <a:spcBef>
                <a:spcPts val="0"/>
              </a:spcBef>
              <a:spcAft>
                <a:spcPts val="0"/>
              </a:spcAft>
              <a:buClr>
                <a:schemeClr val="dk1"/>
              </a:buClr>
              <a:buSzPts val="1400"/>
              <a:buAutoNum type="arabicPeriod"/>
            </a:pPr>
            <a:r>
              <a:rPr b="1" lang="en-GB" sz="1400">
                <a:solidFill>
                  <a:schemeClr val="dk1"/>
                </a:solidFill>
              </a:rPr>
              <a:t>Maturing stage: </a:t>
            </a:r>
            <a:r>
              <a:rPr lang="en-GB" sz="1400">
                <a:solidFill>
                  <a:schemeClr val="dk1"/>
                </a:solidFill>
              </a:rPr>
              <a:t>As thermophilic microorganisms use up easily available proteins, fats, and complex carbohydrates, the compost enters the maturing stage and the mesophiles take over again.  Tougher material is broken down, with more work done by large creatures like worms, millipedes, ants, woodlice, slugs and snails. </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 name="Shape 54"/>
        <p:cNvGrpSpPr/>
        <p:nvPr/>
      </p:nvGrpSpPr>
      <p:grpSpPr>
        <a:xfrm>
          <a:off x="0" y="0"/>
          <a:ext cx="0" cy="0"/>
          <a:chOff x="0" y="0"/>
          <a:chExt cx="0" cy="0"/>
        </a:xfrm>
      </p:grpSpPr>
      <p:sp>
        <p:nvSpPr>
          <p:cNvPr id="55" name="Google Shape;55;p14"/>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4"/>
          <p:cNvSpPr txBox="1"/>
          <p:nvPr>
            <p:ph type="title"/>
          </p:nvPr>
        </p:nvSpPr>
        <p:spPr>
          <a:xfrm>
            <a:off x="311700" y="814800"/>
            <a:ext cx="8571300" cy="9420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a:lvl1pPr>
            <a:lvl2pPr lvl="1" rtl="0" algn="ctr">
              <a:lnSpc>
                <a:spcPct val="100000"/>
              </a:lnSpc>
              <a:spcBef>
                <a:spcPts val="0"/>
              </a:spcBef>
              <a:spcAft>
                <a:spcPts val="0"/>
              </a:spcAft>
              <a:buSzPts val="3600"/>
              <a:buNone/>
              <a:defRPr/>
            </a:lvl2pPr>
            <a:lvl3pPr lvl="2" rtl="0" algn="ctr">
              <a:lnSpc>
                <a:spcPct val="100000"/>
              </a:lnSpc>
              <a:spcBef>
                <a:spcPts val="0"/>
              </a:spcBef>
              <a:spcAft>
                <a:spcPts val="0"/>
              </a:spcAft>
              <a:buSzPts val="3600"/>
              <a:buNone/>
              <a:defRPr/>
            </a:lvl3pPr>
            <a:lvl4pPr lvl="3" rtl="0" algn="ctr">
              <a:lnSpc>
                <a:spcPct val="100000"/>
              </a:lnSpc>
              <a:spcBef>
                <a:spcPts val="0"/>
              </a:spcBef>
              <a:spcAft>
                <a:spcPts val="0"/>
              </a:spcAft>
              <a:buSzPts val="3600"/>
              <a:buNone/>
              <a:defRPr/>
            </a:lvl4pPr>
            <a:lvl5pPr lvl="4" rtl="0" algn="ctr">
              <a:lnSpc>
                <a:spcPct val="100000"/>
              </a:lnSpc>
              <a:spcBef>
                <a:spcPts val="0"/>
              </a:spcBef>
              <a:spcAft>
                <a:spcPts val="0"/>
              </a:spcAft>
              <a:buSzPts val="3600"/>
              <a:buNone/>
              <a:defRPr/>
            </a:lvl5pPr>
            <a:lvl6pPr lvl="5" rtl="0" algn="ctr">
              <a:lnSpc>
                <a:spcPct val="100000"/>
              </a:lnSpc>
              <a:spcBef>
                <a:spcPts val="0"/>
              </a:spcBef>
              <a:spcAft>
                <a:spcPts val="0"/>
              </a:spcAft>
              <a:buSzPts val="3600"/>
              <a:buNone/>
              <a:defRPr/>
            </a:lvl6pPr>
            <a:lvl7pPr lvl="6" rtl="0" algn="ctr">
              <a:lnSpc>
                <a:spcPct val="100000"/>
              </a:lnSpc>
              <a:spcBef>
                <a:spcPts val="0"/>
              </a:spcBef>
              <a:spcAft>
                <a:spcPts val="0"/>
              </a:spcAft>
              <a:buSzPts val="3600"/>
              <a:buNone/>
              <a:defRPr/>
            </a:lvl7pPr>
            <a:lvl8pPr lvl="7" rtl="0" algn="ctr">
              <a:lnSpc>
                <a:spcPct val="100000"/>
              </a:lnSpc>
              <a:spcBef>
                <a:spcPts val="0"/>
              </a:spcBef>
              <a:spcAft>
                <a:spcPts val="0"/>
              </a:spcAft>
              <a:buSzPts val="3600"/>
              <a:buNone/>
              <a:defRPr/>
            </a:lvl8pPr>
            <a:lvl9pPr lvl="8" rtl="0" algn="ctr">
              <a:lnSpc>
                <a:spcPct val="100000"/>
              </a:lnSpc>
              <a:spcBef>
                <a:spcPts val="0"/>
              </a:spcBef>
              <a:spcAft>
                <a:spcPts val="0"/>
              </a:spcAft>
              <a:buSzPts val="3600"/>
              <a:buNone/>
              <a:defRPr/>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5"/>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5"/>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3600"/>
              <a:buNone/>
              <a:defRPr/>
            </a:lvl2pPr>
            <a:lvl3pPr lvl="2" rtl="0" algn="l">
              <a:lnSpc>
                <a:spcPct val="100000"/>
              </a:lnSpc>
              <a:spcBef>
                <a:spcPts val="0"/>
              </a:spcBef>
              <a:spcAft>
                <a:spcPts val="0"/>
              </a:spcAft>
              <a:buSzPts val="3600"/>
              <a:buNone/>
              <a:defRPr/>
            </a:lvl3pPr>
            <a:lvl4pPr lvl="3" rtl="0" algn="l">
              <a:lnSpc>
                <a:spcPct val="100000"/>
              </a:lnSpc>
              <a:spcBef>
                <a:spcPts val="0"/>
              </a:spcBef>
              <a:spcAft>
                <a:spcPts val="0"/>
              </a:spcAft>
              <a:buSzPts val="3600"/>
              <a:buNone/>
              <a:defRPr/>
            </a:lvl4pPr>
            <a:lvl5pPr lvl="4" rtl="0" algn="l">
              <a:lnSpc>
                <a:spcPct val="100000"/>
              </a:lnSpc>
              <a:spcBef>
                <a:spcPts val="0"/>
              </a:spcBef>
              <a:spcAft>
                <a:spcPts val="0"/>
              </a:spcAft>
              <a:buSzPts val="3600"/>
              <a:buNone/>
              <a:defRPr/>
            </a:lvl5pPr>
            <a:lvl6pPr lvl="5" rtl="0" algn="l">
              <a:lnSpc>
                <a:spcPct val="100000"/>
              </a:lnSpc>
              <a:spcBef>
                <a:spcPts val="0"/>
              </a:spcBef>
              <a:spcAft>
                <a:spcPts val="0"/>
              </a:spcAft>
              <a:buSzPts val="3600"/>
              <a:buNone/>
              <a:defRPr/>
            </a:lvl6pPr>
            <a:lvl7pPr lvl="6" rtl="0" algn="l">
              <a:lnSpc>
                <a:spcPct val="100000"/>
              </a:lnSpc>
              <a:spcBef>
                <a:spcPts val="0"/>
              </a:spcBef>
              <a:spcAft>
                <a:spcPts val="0"/>
              </a:spcAft>
              <a:buSzPts val="3600"/>
              <a:buNone/>
              <a:defRPr/>
            </a:lvl7pPr>
            <a:lvl8pPr lvl="7" rtl="0" algn="l">
              <a:lnSpc>
                <a:spcPct val="100000"/>
              </a:lnSpc>
              <a:spcBef>
                <a:spcPts val="0"/>
              </a:spcBef>
              <a:spcAft>
                <a:spcPts val="0"/>
              </a:spcAft>
              <a:buSzPts val="3600"/>
              <a:buNone/>
              <a:defRPr/>
            </a:lvl8pPr>
            <a:lvl9pPr lvl="8" rtl="0" algn="l">
              <a:lnSpc>
                <a:spcPct val="100000"/>
              </a:lnSpc>
              <a:spcBef>
                <a:spcPts val="0"/>
              </a:spcBef>
              <a:spcAft>
                <a:spcPts val="0"/>
              </a:spcAft>
              <a:buSzPts val="3600"/>
              <a:buNone/>
              <a:defRPr/>
            </a:lvl9pPr>
          </a:lstStyle>
          <a:p/>
        </p:txBody>
      </p:sp>
      <p:sp>
        <p:nvSpPr>
          <p:cNvPr id="61" name="Google Shape;61;p15"/>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2" name="Google Shape;62;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 name="Shape 63"/>
        <p:cNvGrpSpPr/>
        <p:nvPr/>
      </p:nvGrpSpPr>
      <p:grpSpPr>
        <a:xfrm>
          <a:off x="0" y="0"/>
          <a:ext cx="0" cy="0"/>
          <a:chOff x="0" y="0"/>
          <a:chExt cx="0" cy="0"/>
        </a:xfrm>
      </p:grpSpPr>
      <p:cxnSp>
        <p:nvCxnSpPr>
          <p:cNvPr id="64" name="Google Shape;64;p16"/>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65" name="Google Shape;65;p16"/>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66" name="Google Shape;66;p16"/>
          <p:cNvGrpSpPr/>
          <p:nvPr/>
        </p:nvGrpSpPr>
        <p:grpSpPr>
          <a:xfrm>
            <a:off x="1004144" y="1022025"/>
            <a:ext cx="7136668" cy="152400"/>
            <a:chOff x="1346429" y="1011300"/>
            <a:chExt cx="6452100" cy="152400"/>
          </a:xfrm>
        </p:grpSpPr>
        <p:cxnSp>
          <p:nvCxnSpPr>
            <p:cNvPr id="67" name="Google Shape;67;p16"/>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68" name="Google Shape;68;p16"/>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69" name="Google Shape;69;p16"/>
          <p:cNvGrpSpPr/>
          <p:nvPr/>
        </p:nvGrpSpPr>
        <p:grpSpPr>
          <a:xfrm>
            <a:off x="1004151" y="3969100"/>
            <a:ext cx="7136668" cy="152400"/>
            <a:chOff x="1346435" y="3969088"/>
            <a:chExt cx="6452100" cy="152400"/>
          </a:xfrm>
        </p:grpSpPr>
        <p:cxnSp>
          <p:nvCxnSpPr>
            <p:cNvPr id="70" name="Google Shape;70;p16"/>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71" name="Google Shape;71;p16"/>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72" name="Google Shape;72;p16"/>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400"/>
              <a:buNone/>
              <a:defRPr sz="5400"/>
            </a:lvl1pPr>
            <a:lvl2pPr lvl="1" rtl="0" algn="ctr">
              <a:lnSpc>
                <a:spcPct val="100000"/>
              </a:lnSpc>
              <a:spcBef>
                <a:spcPts val="0"/>
              </a:spcBef>
              <a:spcAft>
                <a:spcPts val="0"/>
              </a:spcAft>
              <a:buSzPts val="5400"/>
              <a:buNone/>
              <a:defRPr sz="5400"/>
            </a:lvl2pPr>
            <a:lvl3pPr lvl="2" rtl="0" algn="ctr">
              <a:lnSpc>
                <a:spcPct val="100000"/>
              </a:lnSpc>
              <a:spcBef>
                <a:spcPts val="0"/>
              </a:spcBef>
              <a:spcAft>
                <a:spcPts val="0"/>
              </a:spcAft>
              <a:buSzPts val="5400"/>
              <a:buNone/>
              <a:defRPr sz="5400"/>
            </a:lvl3pPr>
            <a:lvl4pPr lvl="3" rtl="0" algn="ctr">
              <a:lnSpc>
                <a:spcPct val="100000"/>
              </a:lnSpc>
              <a:spcBef>
                <a:spcPts val="0"/>
              </a:spcBef>
              <a:spcAft>
                <a:spcPts val="0"/>
              </a:spcAft>
              <a:buSzPts val="5400"/>
              <a:buNone/>
              <a:defRPr sz="5400"/>
            </a:lvl4pPr>
            <a:lvl5pPr lvl="4" rtl="0" algn="ctr">
              <a:lnSpc>
                <a:spcPct val="100000"/>
              </a:lnSpc>
              <a:spcBef>
                <a:spcPts val="0"/>
              </a:spcBef>
              <a:spcAft>
                <a:spcPts val="0"/>
              </a:spcAft>
              <a:buSzPts val="5400"/>
              <a:buNone/>
              <a:defRPr sz="5400"/>
            </a:lvl5pPr>
            <a:lvl6pPr lvl="5" rtl="0" algn="ctr">
              <a:lnSpc>
                <a:spcPct val="100000"/>
              </a:lnSpc>
              <a:spcBef>
                <a:spcPts val="0"/>
              </a:spcBef>
              <a:spcAft>
                <a:spcPts val="0"/>
              </a:spcAft>
              <a:buSzPts val="5400"/>
              <a:buNone/>
              <a:defRPr sz="5400"/>
            </a:lvl6pPr>
            <a:lvl7pPr lvl="6" rtl="0" algn="ctr">
              <a:lnSpc>
                <a:spcPct val="100000"/>
              </a:lnSpc>
              <a:spcBef>
                <a:spcPts val="0"/>
              </a:spcBef>
              <a:spcAft>
                <a:spcPts val="0"/>
              </a:spcAft>
              <a:buSzPts val="5400"/>
              <a:buNone/>
              <a:defRPr sz="5400"/>
            </a:lvl7pPr>
            <a:lvl8pPr lvl="7" rtl="0" algn="ctr">
              <a:lnSpc>
                <a:spcPct val="100000"/>
              </a:lnSpc>
              <a:spcBef>
                <a:spcPts val="0"/>
              </a:spcBef>
              <a:spcAft>
                <a:spcPts val="0"/>
              </a:spcAft>
              <a:buSzPts val="5400"/>
              <a:buNone/>
              <a:defRPr sz="5400"/>
            </a:lvl8pPr>
            <a:lvl9pPr lvl="8" rtl="0" algn="ctr">
              <a:lnSpc>
                <a:spcPct val="100000"/>
              </a:lnSpc>
              <a:spcBef>
                <a:spcPts val="0"/>
              </a:spcBef>
              <a:spcAft>
                <a:spcPts val="0"/>
              </a:spcAft>
              <a:buSzPts val="5400"/>
              <a:buNone/>
              <a:defRPr sz="5400"/>
            </a:lvl9pPr>
          </a:lstStyle>
          <a:p/>
        </p:txBody>
      </p:sp>
      <p:sp>
        <p:nvSpPr>
          <p:cNvPr id="73" name="Google Shape;73;p16"/>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74" name="Google Shape;7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 name="Shape 75"/>
        <p:cNvGrpSpPr/>
        <p:nvPr/>
      </p:nvGrpSpPr>
      <p:grpSpPr>
        <a:xfrm>
          <a:off x="0" y="0"/>
          <a:ext cx="0" cy="0"/>
          <a:chOff x="0" y="0"/>
          <a:chExt cx="0" cy="0"/>
        </a:xfrm>
      </p:grpSpPr>
      <p:sp>
        <p:nvSpPr>
          <p:cNvPr id="76" name="Google Shape;76;p17"/>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3600"/>
              <a:buNone/>
              <a:defRPr/>
            </a:lvl2pPr>
            <a:lvl3pPr lvl="2" rtl="0" algn="l">
              <a:lnSpc>
                <a:spcPct val="100000"/>
              </a:lnSpc>
              <a:spcBef>
                <a:spcPts val="0"/>
              </a:spcBef>
              <a:spcAft>
                <a:spcPts val="0"/>
              </a:spcAft>
              <a:buSzPts val="3600"/>
              <a:buNone/>
              <a:defRPr/>
            </a:lvl3pPr>
            <a:lvl4pPr lvl="3" rtl="0" algn="l">
              <a:lnSpc>
                <a:spcPct val="100000"/>
              </a:lnSpc>
              <a:spcBef>
                <a:spcPts val="0"/>
              </a:spcBef>
              <a:spcAft>
                <a:spcPts val="0"/>
              </a:spcAft>
              <a:buSzPts val="3600"/>
              <a:buNone/>
              <a:defRPr/>
            </a:lvl4pPr>
            <a:lvl5pPr lvl="4" rtl="0" algn="l">
              <a:lnSpc>
                <a:spcPct val="100000"/>
              </a:lnSpc>
              <a:spcBef>
                <a:spcPts val="0"/>
              </a:spcBef>
              <a:spcAft>
                <a:spcPts val="0"/>
              </a:spcAft>
              <a:buSzPts val="3600"/>
              <a:buNone/>
              <a:defRPr/>
            </a:lvl5pPr>
            <a:lvl6pPr lvl="5" rtl="0" algn="l">
              <a:lnSpc>
                <a:spcPct val="100000"/>
              </a:lnSpc>
              <a:spcBef>
                <a:spcPts val="0"/>
              </a:spcBef>
              <a:spcAft>
                <a:spcPts val="0"/>
              </a:spcAft>
              <a:buSzPts val="3600"/>
              <a:buNone/>
              <a:defRPr/>
            </a:lvl6pPr>
            <a:lvl7pPr lvl="6" rtl="0" algn="l">
              <a:lnSpc>
                <a:spcPct val="100000"/>
              </a:lnSpc>
              <a:spcBef>
                <a:spcPts val="0"/>
              </a:spcBef>
              <a:spcAft>
                <a:spcPts val="0"/>
              </a:spcAft>
              <a:buSzPts val="3600"/>
              <a:buNone/>
              <a:defRPr/>
            </a:lvl7pPr>
            <a:lvl8pPr lvl="7" rtl="0" algn="l">
              <a:lnSpc>
                <a:spcPct val="100000"/>
              </a:lnSpc>
              <a:spcBef>
                <a:spcPts val="0"/>
              </a:spcBef>
              <a:spcAft>
                <a:spcPts val="0"/>
              </a:spcAft>
              <a:buSzPts val="3600"/>
              <a:buNone/>
              <a:defRPr/>
            </a:lvl8pPr>
            <a:lvl9pPr lvl="8" rtl="0" algn="l">
              <a:lnSpc>
                <a:spcPct val="100000"/>
              </a:lnSpc>
              <a:spcBef>
                <a:spcPts val="0"/>
              </a:spcBef>
              <a:spcAft>
                <a:spcPts val="0"/>
              </a:spcAft>
              <a:buSzPts val="3600"/>
              <a:buNone/>
              <a:defRPr/>
            </a:lvl9pPr>
          </a:lstStyle>
          <a:p/>
        </p:txBody>
      </p:sp>
      <p:sp>
        <p:nvSpPr>
          <p:cNvPr id="77" name="Google Shape;77;p17"/>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8" name="Google Shape;78;p17"/>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9" name="Google Shape;7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sp>
        <p:nvSpPr>
          <p:cNvPr id="81" name="Google Shape;81;p1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3600"/>
              <a:buNone/>
              <a:defRPr/>
            </a:lvl2pPr>
            <a:lvl3pPr lvl="2" rtl="0" algn="l">
              <a:lnSpc>
                <a:spcPct val="100000"/>
              </a:lnSpc>
              <a:spcBef>
                <a:spcPts val="0"/>
              </a:spcBef>
              <a:spcAft>
                <a:spcPts val="0"/>
              </a:spcAft>
              <a:buSzPts val="3600"/>
              <a:buNone/>
              <a:defRPr/>
            </a:lvl3pPr>
            <a:lvl4pPr lvl="3" rtl="0" algn="l">
              <a:lnSpc>
                <a:spcPct val="100000"/>
              </a:lnSpc>
              <a:spcBef>
                <a:spcPts val="0"/>
              </a:spcBef>
              <a:spcAft>
                <a:spcPts val="0"/>
              </a:spcAft>
              <a:buSzPts val="3600"/>
              <a:buNone/>
              <a:defRPr/>
            </a:lvl4pPr>
            <a:lvl5pPr lvl="4" rtl="0" algn="l">
              <a:lnSpc>
                <a:spcPct val="100000"/>
              </a:lnSpc>
              <a:spcBef>
                <a:spcPts val="0"/>
              </a:spcBef>
              <a:spcAft>
                <a:spcPts val="0"/>
              </a:spcAft>
              <a:buSzPts val="3600"/>
              <a:buNone/>
              <a:defRPr/>
            </a:lvl5pPr>
            <a:lvl6pPr lvl="5" rtl="0" algn="l">
              <a:lnSpc>
                <a:spcPct val="100000"/>
              </a:lnSpc>
              <a:spcBef>
                <a:spcPts val="0"/>
              </a:spcBef>
              <a:spcAft>
                <a:spcPts val="0"/>
              </a:spcAft>
              <a:buSzPts val="3600"/>
              <a:buNone/>
              <a:defRPr/>
            </a:lvl6pPr>
            <a:lvl7pPr lvl="6" rtl="0" algn="l">
              <a:lnSpc>
                <a:spcPct val="100000"/>
              </a:lnSpc>
              <a:spcBef>
                <a:spcPts val="0"/>
              </a:spcBef>
              <a:spcAft>
                <a:spcPts val="0"/>
              </a:spcAft>
              <a:buSzPts val="3600"/>
              <a:buNone/>
              <a:defRPr/>
            </a:lvl7pPr>
            <a:lvl8pPr lvl="7" rtl="0" algn="l">
              <a:lnSpc>
                <a:spcPct val="100000"/>
              </a:lnSpc>
              <a:spcBef>
                <a:spcPts val="0"/>
              </a:spcBef>
              <a:spcAft>
                <a:spcPts val="0"/>
              </a:spcAft>
              <a:buSzPts val="3600"/>
              <a:buNone/>
              <a:defRPr/>
            </a:lvl8pPr>
            <a:lvl9pPr lvl="8" rtl="0" algn="l">
              <a:lnSpc>
                <a:spcPct val="100000"/>
              </a:lnSpc>
              <a:spcBef>
                <a:spcPts val="0"/>
              </a:spcBef>
              <a:spcAft>
                <a:spcPts val="0"/>
              </a:spcAft>
              <a:buSzPts val="3600"/>
              <a:buNone/>
              <a:defRPr/>
            </a:lvl9pPr>
          </a:lstStyle>
          <a:p/>
        </p:txBody>
      </p:sp>
      <p:sp>
        <p:nvSpPr>
          <p:cNvPr id="82" name="Google Shape;8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 name="Shape 83"/>
        <p:cNvGrpSpPr/>
        <p:nvPr/>
      </p:nvGrpSpPr>
      <p:grpSpPr>
        <a:xfrm>
          <a:off x="0" y="0"/>
          <a:ext cx="0" cy="0"/>
          <a:chOff x="0" y="0"/>
          <a:chExt cx="0" cy="0"/>
        </a:xfrm>
      </p:grpSpPr>
      <p:sp>
        <p:nvSpPr>
          <p:cNvPr id="84" name="Google Shape;8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5" name="Google Shape;8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6" name="Google Shape;8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87" name="Shape 87"/>
        <p:cNvGrpSpPr/>
        <p:nvPr/>
      </p:nvGrpSpPr>
      <p:grpSpPr>
        <a:xfrm>
          <a:off x="0" y="0"/>
          <a:ext cx="0" cy="0"/>
          <a:chOff x="0" y="0"/>
          <a:chExt cx="0" cy="0"/>
        </a:xfrm>
      </p:grpSpPr>
      <p:sp>
        <p:nvSpPr>
          <p:cNvPr id="88" name="Google Shape;88;p20"/>
          <p:cNvSpPr txBox="1"/>
          <p:nvPr>
            <p:ph type="title"/>
          </p:nvPr>
        </p:nvSpPr>
        <p:spPr>
          <a:xfrm>
            <a:off x="490250" y="526350"/>
            <a:ext cx="56136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dk2"/>
              </a:buClr>
              <a:buSzPts val="5400"/>
              <a:buNone/>
              <a:defRPr b="0" sz="5400">
                <a:solidFill>
                  <a:schemeClr val="dk2"/>
                </a:solidFill>
              </a:defRPr>
            </a:lvl1pPr>
            <a:lvl2pPr lvl="1" rtl="0" algn="l">
              <a:lnSpc>
                <a:spcPct val="100000"/>
              </a:lnSpc>
              <a:spcBef>
                <a:spcPts val="0"/>
              </a:spcBef>
              <a:spcAft>
                <a:spcPts val="0"/>
              </a:spcAft>
              <a:buClr>
                <a:schemeClr val="dk2"/>
              </a:buClr>
              <a:buSzPts val="5400"/>
              <a:buNone/>
              <a:defRPr b="0" sz="5400">
                <a:solidFill>
                  <a:schemeClr val="dk2"/>
                </a:solidFill>
              </a:defRPr>
            </a:lvl2pPr>
            <a:lvl3pPr lvl="2" rtl="0" algn="l">
              <a:lnSpc>
                <a:spcPct val="100000"/>
              </a:lnSpc>
              <a:spcBef>
                <a:spcPts val="0"/>
              </a:spcBef>
              <a:spcAft>
                <a:spcPts val="0"/>
              </a:spcAft>
              <a:buClr>
                <a:schemeClr val="dk2"/>
              </a:buClr>
              <a:buSzPts val="5400"/>
              <a:buNone/>
              <a:defRPr b="0" sz="5400">
                <a:solidFill>
                  <a:schemeClr val="dk2"/>
                </a:solidFill>
              </a:defRPr>
            </a:lvl3pPr>
            <a:lvl4pPr lvl="3" rtl="0" algn="l">
              <a:lnSpc>
                <a:spcPct val="100000"/>
              </a:lnSpc>
              <a:spcBef>
                <a:spcPts val="0"/>
              </a:spcBef>
              <a:spcAft>
                <a:spcPts val="0"/>
              </a:spcAft>
              <a:buClr>
                <a:schemeClr val="dk2"/>
              </a:buClr>
              <a:buSzPts val="5400"/>
              <a:buNone/>
              <a:defRPr b="0" sz="5400">
                <a:solidFill>
                  <a:schemeClr val="dk2"/>
                </a:solidFill>
              </a:defRPr>
            </a:lvl4pPr>
            <a:lvl5pPr lvl="4" rtl="0" algn="l">
              <a:lnSpc>
                <a:spcPct val="100000"/>
              </a:lnSpc>
              <a:spcBef>
                <a:spcPts val="0"/>
              </a:spcBef>
              <a:spcAft>
                <a:spcPts val="0"/>
              </a:spcAft>
              <a:buClr>
                <a:schemeClr val="dk2"/>
              </a:buClr>
              <a:buSzPts val="5400"/>
              <a:buNone/>
              <a:defRPr b="0" sz="5400">
                <a:solidFill>
                  <a:schemeClr val="dk2"/>
                </a:solidFill>
              </a:defRPr>
            </a:lvl5pPr>
            <a:lvl6pPr lvl="5" rtl="0" algn="l">
              <a:lnSpc>
                <a:spcPct val="100000"/>
              </a:lnSpc>
              <a:spcBef>
                <a:spcPts val="0"/>
              </a:spcBef>
              <a:spcAft>
                <a:spcPts val="0"/>
              </a:spcAft>
              <a:buClr>
                <a:schemeClr val="dk2"/>
              </a:buClr>
              <a:buSzPts val="5400"/>
              <a:buNone/>
              <a:defRPr b="0" sz="5400">
                <a:solidFill>
                  <a:schemeClr val="dk2"/>
                </a:solidFill>
              </a:defRPr>
            </a:lvl6pPr>
            <a:lvl7pPr lvl="6" rtl="0" algn="l">
              <a:lnSpc>
                <a:spcPct val="100000"/>
              </a:lnSpc>
              <a:spcBef>
                <a:spcPts val="0"/>
              </a:spcBef>
              <a:spcAft>
                <a:spcPts val="0"/>
              </a:spcAft>
              <a:buClr>
                <a:schemeClr val="dk2"/>
              </a:buClr>
              <a:buSzPts val="5400"/>
              <a:buNone/>
              <a:defRPr b="0" sz="5400">
                <a:solidFill>
                  <a:schemeClr val="dk2"/>
                </a:solidFill>
              </a:defRPr>
            </a:lvl7pPr>
            <a:lvl8pPr lvl="7" rtl="0" algn="l">
              <a:lnSpc>
                <a:spcPct val="100000"/>
              </a:lnSpc>
              <a:spcBef>
                <a:spcPts val="0"/>
              </a:spcBef>
              <a:spcAft>
                <a:spcPts val="0"/>
              </a:spcAft>
              <a:buClr>
                <a:schemeClr val="dk2"/>
              </a:buClr>
              <a:buSzPts val="5400"/>
              <a:buNone/>
              <a:defRPr b="0" sz="5400">
                <a:solidFill>
                  <a:schemeClr val="dk2"/>
                </a:solidFill>
              </a:defRPr>
            </a:lvl8pPr>
            <a:lvl9pPr lvl="8" rtl="0" algn="l">
              <a:lnSpc>
                <a:spcPct val="100000"/>
              </a:lnSpc>
              <a:spcBef>
                <a:spcPts val="0"/>
              </a:spcBef>
              <a:spcAft>
                <a:spcPts val="0"/>
              </a:spcAft>
              <a:buClr>
                <a:schemeClr val="dk2"/>
              </a:buClr>
              <a:buSzPts val="5400"/>
              <a:buNone/>
              <a:defRPr b="0" sz="5400">
                <a:solidFill>
                  <a:schemeClr val="dk2"/>
                </a:solidFill>
              </a:defRPr>
            </a:lvl9pPr>
          </a:lstStyle>
          <a:p/>
        </p:txBody>
      </p:sp>
      <p:sp>
        <p:nvSpPr>
          <p:cNvPr id="89" name="Google Shape;8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21"/>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2" name="Google Shape;92;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93" name="Google Shape;93;p21"/>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4" name="Google Shape;94;p21"/>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5" name="Google Shape;95;p2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1600"/>
              </a:spcBef>
              <a:spcAft>
                <a:spcPts val="0"/>
              </a:spcAft>
              <a:buClr>
                <a:schemeClr val="lt1"/>
              </a:buClr>
              <a:buSzPts val="1400"/>
              <a:buChar char="○"/>
              <a:defRPr>
                <a:solidFill>
                  <a:schemeClr val="lt1"/>
                </a:solidFill>
              </a:defRPr>
            </a:lvl2pPr>
            <a:lvl3pPr indent="-317500" lvl="2" marL="1371600" rtl="0" algn="l">
              <a:lnSpc>
                <a:spcPct val="115000"/>
              </a:lnSpc>
              <a:spcBef>
                <a:spcPts val="1600"/>
              </a:spcBef>
              <a:spcAft>
                <a:spcPts val="0"/>
              </a:spcAft>
              <a:buClr>
                <a:schemeClr val="lt1"/>
              </a:buClr>
              <a:buSzPts val="1400"/>
              <a:buChar char="■"/>
              <a:defRPr>
                <a:solidFill>
                  <a:schemeClr val="lt1"/>
                </a:solidFill>
              </a:defRPr>
            </a:lvl3pPr>
            <a:lvl4pPr indent="-317500" lvl="3" marL="1828800" rtl="0" algn="l">
              <a:lnSpc>
                <a:spcPct val="115000"/>
              </a:lnSpc>
              <a:spcBef>
                <a:spcPts val="1600"/>
              </a:spcBef>
              <a:spcAft>
                <a:spcPts val="0"/>
              </a:spcAft>
              <a:buClr>
                <a:schemeClr val="lt1"/>
              </a:buClr>
              <a:buSzPts val="1400"/>
              <a:buChar char="●"/>
              <a:defRPr>
                <a:solidFill>
                  <a:schemeClr val="lt1"/>
                </a:solidFill>
              </a:defRPr>
            </a:lvl4pPr>
            <a:lvl5pPr indent="-317500" lvl="4" marL="2286000" rtl="0" algn="l">
              <a:lnSpc>
                <a:spcPct val="115000"/>
              </a:lnSpc>
              <a:spcBef>
                <a:spcPts val="1600"/>
              </a:spcBef>
              <a:spcAft>
                <a:spcPts val="0"/>
              </a:spcAft>
              <a:buClr>
                <a:schemeClr val="lt1"/>
              </a:buClr>
              <a:buSzPts val="1400"/>
              <a:buChar char="○"/>
              <a:defRPr>
                <a:solidFill>
                  <a:schemeClr val="lt1"/>
                </a:solidFill>
              </a:defRPr>
            </a:lvl5pPr>
            <a:lvl6pPr indent="-317500" lvl="5" marL="2743200" rtl="0" algn="l">
              <a:lnSpc>
                <a:spcPct val="115000"/>
              </a:lnSpc>
              <a:spcBef>
                <a:spcPts val="1600"/>
              </a:spcBef>
              <a:spcAft>
                <a:spcPts val="0"/>
              </a:spcAft>
              <a:buClr>
                <a:schemeClr val="lt1"/>
              </a:buClr>
              <a:buSzPts val="1400"/>
              <a:buChar char="■"/>
              <a:defRPr>
                <a:solidFill>
                  <a:schemeClr val="lt1"/>
                </a:solidFill>
              </a:defRPr>
            </a:lvl6pPr>
            <a:lvl7pPr indent="-317500" lvl="6" marL="3200400" rtl="0" algn="l">
              <a:lnSpc>
                <a:spcPct val="115000"/>
              </a:lnSpc>
              <a:spcBef>
                <a:spcPts val="1600"/>
              </a:spcBef>
              <a:spcAft>
                <a:spcPts val="0"/>
              </a:spcAft>
              <a:buClr>
                <a:schemeClr val="lt1"/>
              </a:buClr>
              <a:buSzPts val="1400"/>
              <a:buChar char="●"/>
              <a:defRPr>
                <a:solidFill>
                  <a:schemeClr val="lt1"/>
                </a:solidFill>
              </a:defRPr>
            </a:lvl7pPr>
            <a:lvl8pPr indent="-317500" lvl="7" marL="3657600" rtl="0" algn="l">
              <a:lnSpc>
                <a:spcPct val="115000"/>
              </a:lnSpc>
              <a:spcBef>
                <a:spcPts val="1600"/>
              </a:spcBef>
              <a:spcAft>
                <a:spcPts val="0"/>
              </a:spcAft>
              <a:buClr>
                <a:schemeClr val="lt1"/>
              </a:buClr>
              <a:buSzPts val="1400"/>
              <a:buChar char="○"/>
              <a:defRPr>
                <a:solidFill>
                  <a:schemeClr val="lt1"/>
                </a:solidFill>
              </a:defRPr>
            </a:lvl8pPr>
            <a:lvl9pPr indent="-317500" lvl="8" marL="4114800" rtl="0" algn="l">
              <a:lnSpc>
                <a:spcPct val="115000"/>
              </a:lnSpc>
              <a:spcBef>
                <a:spcPts val="1600"/>
              </a:spcBef>
              <a:spcAft>
                <a:spcPts val="1600"/>
              </a:spcAft>
              <a:buClr>
                <a:schemeClr val="lt1"/>
              </a:buClr>
              <a:buSzPts val="1400"/>
              <a:buChar char="■"/>
              <a:defRPr>
                <a:solidFill>
                  <a:schemeClr val="lt1"/>
                </a:solidFill>
              </a:defRPr>
            </a:lvl9pPr>
          </a:lstStyle>
          <a:p/>
        </p:txBody>
      </p:sp>
      <p:sp>
        <p:nvSpPr>
          <p:cNvPr id="96" name="Google Shape;9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2"/>
          <p:cNvSpPr txBox="1"/>
          <p:nvPr>
            <p:ph idx="1" type="body"/>
          </p:nvPr>
        </p:nvSpPr>
        <p:spPr>
          <a:xfrm>
            <a:off x="311700" y="4230725"/>
            <a:ext cx="5998800" cy="5988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99" name="Google Shape;9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0" name="Shape 100"/>
        <p:cNvGrpSpPr/>
        <p:nvPr/>
      </p:nvGrpSpPr>
      <p:grpSpPr>
        <a:xfrm>
          <a:off x="0" y="0"/>
          <a:ext cx="0" cy="0"/>
          <a:chOff x="0" y="0"/>
          <a:chExt cx="0" cy="0"/>
        </a:xfrm>
      </p:grpSpPr>
      <p:sp>
        <p:nvSpPr>
          <p:cNvPr id="101" name="Google Shape;101;p23"/>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3"/>
          <p:cNvSpPr txBox="1"/>
          <p:nvPr>
            <p:ph hasCustomPrompt="1" type="title"/>
          </p:nvPr>
        </p:nvSpPr>
        <p:spPr>
          <a:xfrm>
            <a:off x="311700" y="1304850"/>
            <a:ext cx="8520600" cy="1538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3"/>
              </a:buClr>
              <a:buSzPts val="13000"/>
              <a:buNone/>
              <a:defRPr sz="13000">
                <a:solidFill>
                  <a:schemeClr val="accent3"/>
                </a:solidFill>
              </a:defRPr>
            </a:lvl1pPr>
            <a:lvl2pPr lvl="1" rtl="0" algn="ctr">
              <a:lnSpc>
                <a:spcPct val="100000"/>
              </a:lnSpc>
              <a:spcBef>
                <a:spcPts val="0"/>
              </a:spcBef>
              <a:spcAft>
                <a:spcPts val="0"/>
              </a:spcAft>
              <a:buClr>
                <a:schemeClr val="accent3"/>
              </a:buClr>
              <a:buSzPts val="13000"/>
              <a:buNone/>
              <a:defRPr sz="13000">
                <a:solidFill>
                  <a:schemeClr val="accent3"/>
                </a:solidFill>
              </a:defRPr>
            </a:lvl2pPr>
            <a:lvl3pPr lvl="2" rtl="0" algn="ctr">
              <a:lnSpc>
                <a:spcPct val="100000"/>
              </a:lnSpc>
              <a:spcBef>
                <a:spcPts val="0"/>
              </a:spcBef>
              <a:spcAft>
                <a:spcPts val="0"/>
              </a:spcAft>
              <a:buClr>
                <a:schemeClr val="accent3"/>
              </a:buClr>
              <a:buSzPts val="13000"/>
              <a:buNone/>
              <a:defRPr sz="13000">
                <a:solidFill>
                  <a:schemeClr val="accent3"/>
                </a:solidFill>
              </a:defRPr>
            </a:lvl3pPr>
            <a:lvl4pPr lvl="3" rtl="0" algn="ctr">
              <a:lnSpc>
                <a:spcPct val="100000"/>
              </a:lnSpc>
              <a:spcBef>
                <a:spcPts val="0"/>
              </a:spcBef>
              <a:spcAft>
                <a:spcPts val="0"/>
              </a:spcAft>
              <a:buClr>
                <a:schemeClr val="accent3"/>
              </a:buClr>
              <a:buSzPts val="13000"/>
              <a:buNone/>
              <a:defRPr sz="13000">
                <a:solidFill>
                  <a:schemeClr val="accent3"/>
                </a:solidFill>
              </a:defRPr>
            </a:lvl4pPr>
            <a:lvl5pPr lvl="4" rtl="0" algn="ctr">
              <a:lnSpc>
                <a:spcPct val="100000"/>
              </a:lnSpc>
              <a:spcBef>
                <a:spcPts val="0"/>
              </a:spcBef>
              <a:spcAft>
                <a:spcPts val="0"/>
              </a:spcAft>
              <a:buClr>
                <a:schemeClr val="accent3"/>
              </a:buClr>
              <a:buSzPts val="13000"/>
              <a:buNone/>
              <a:defRPr sz="13000">
                <a:solidFill>
                  <a:schemeClr val="accent3"/>
                </a:solidFill>
              </a:defRPr>
            </a:lvl5pPr>
            <a:lvl6pPr lvl="5" rtl="0" algn="ctr">
              <a:lnSpc>
                <a:spcPct val="100000"/>
              </a:lnSpc>
              <a:spcBef>
                <a:spcPts val="0"/>
              </a:spcBef>
              <a:spcAft>
                <a:spcPts val="0"/>
              </a:spcAft>
              <a:buClr>
                <a:schemeClr val="accent3"/>
              </a:buClr>
              <a:buSzPts val="13000"/>
              <a:buNone/>
              <a:defRPr sz="13000">
                <a:solidFill>
                  <a:schemeClr val="accent3"/>
                </a:solidFill>
              </a:defRPr>
            </a:lvl6pPr>
            <a:lvl7pPr lvl="6" rtl="0" algn="ctr">
              <a:lnSpc>
                <a:spcPct val="100000"/>
              </a:lnSpc>
              <a:spcBef>
                <a:spcPts val="0"/>
              </a:spcBef>
              <a:spcAft>
                <a:spcPts val="0"/>
              </a:spcAft>
              <a:buClr>
                <a:schemeClr val="accent3"/>
              </a:buClr>
              <a:buSzPts val="13000"/>
              <a:buNone/>
              <a:defRPr sz="13000">
                <a:solidFill>
                  <a:schemeClr val="accent3"/>
                </a:solidFill>
              </a:defRPr>
            </a:lvl7pPr>
            <a:lvl8pPr lvl="7" rtl="0" algn="ctr">
              <a:lnSpc>
                <a:spcPct val="100000"/>
              </a:lnSpc>
              <a:spcBef>
                <a:spcPts val="0"/>
              </a:spcBef>
              <a:spcAft>
                <a:spcPts val="0"/>
              </a:spcAft>
              <a:buClr>
                <a:schemeClr val="accent3"/>
              </a:buClr>
              <a:buSzPts val="13000"/>
              <a:buNone/>
              <a:defRPr sz="13000">
                <a:solidFill>
                  <a:schemeClr val="accent3"/>
                </a:solidFill>
              </a:defRPr>
            </a:lvl8pPr>
            <a:lvl9pPr lvl="8" rtl="0"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103" name="Google Shape;103;p23"/>
          <p:cNvSpPr txBox="1"/>
          <p:nvPr>
            <p:ph idx="1" type="body"/>
          </p:nvPr>
        </p:nvSpPr>
        <p:spPr>
          <a:xfrm>
            <a:off x="311700" y="2995650"/>
            <a:ext cx="8520600" cy="10716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04" name="Google Shape;10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 name="Shape 105"/>
        <p:cNvGrpSpPr/>
        <p:nvPr/>
      </p:nvGrpSpPr>
      <p:grpSpPr>
        <a:xfrm>
          <a:off x="0" y="0"/>
          <a:ext cx="0" cy="0"/>
          <a:chOff x="0" y="0"/>
          <a:chExt cx="0" cy="0"/>
        </a:xfrm>
      </p:grpSpPr>
      <p:sp>
        <p:nvSpPr>
          <p:cNvPr id="106" name="Google Shape;10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52" name="Google Shape;52;p13"/>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Open Sans"/>
              <a:buChar char="●"/>
              <a:defRPr b="0"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1600"/>
              </a:spcBef>
              <a:spcAft>
                <a:spcPts val="160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9.jpg"/><Relationship Id="rId5"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hyperlink" Target="https://sharewaste.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13.jpg"/><Relationship Id="rId5" Type="http://schemas.openxmlformats.org/officeDocument/2006/relationships/image" Target="../media/image23.jpg"/><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hyperlink" Target="http://www.replenishoxfordshire.com" TargetMode="External"/><Relationship Id="rId5" Type="http://schemas.openxmlformats.org/officeDocument/2006/relationships/image" Target="../media/image18.jpg"/><Relationship Id="rId6" Type="http://schemas.openxmlformats.org/officeDocument/2006/relationships/image" Target="../media/image22.jp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replenishoxfordshire.com" TargetMode="External"/><Relationship Id="rId4" Type="http://schemas.openxmlformats.org/officeDocument/2006/relationships/hyperlink" Target="https://www.oxfordshire.gov.uk/sites/default/files/file/waste-and-recycling/FoodsNotRubbishLeaflet.pdf" TargetMode="External"/><Relationship Id="rId5" Type="http://schemas.openxmlformats.org/officeDocument/2006/relationships/hyperlink" Target="https://joegardener.com/podcast/understanding-the-soil-food-web/" TargetMode="External"/><Relationship Id="rId6" Type="http://schemas.openxmlformats.org/officeDocument/2006/relationships/hyperlink" Target="https://joegardener.com/podcast/compost-tea-dr-elaine-ingham/" TargetMode="External"/><Relationship Id="rId7" Type="http://schemas.openxmlformats.org/officeDocument/2006/relationships/hyperlink" Target="https://linktr.ee/replenishoxon" TargetMode="External"/><Relationship Id="rId8"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jpg"/><Relationship Id="rId4" Type="http://schemas.openxmlformats.org/officeDocument/2006/relationships/image" Target="../media/image25.jp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jpg"/><Relationship Id="rId9" Type="http://schemas.openxmlformats.org/officeDocument/2006/relationships/image" Target="../media/image8.jpg"/><Relationship Id="rId5" Type="http://schemas.openxmlformats.org/officeDocument/2006/relationships/image" Target="../media/image1.jpg"/><Relationship Id="rId6" Type="http://schemas.openxmlformats.org/officeDocument/2006/relationships/image" Target="../media/image5.jpg"/><Relationship Id="rId7" Type="http://schemas.openxmlformats.org/officeDocument/2006/relationships/image" Target="../media/image9.jpg"/><Relationship Id="rId8"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6.jpg"/><Relationship Id="rId5" Type="http://schemas.openxmlformats.org/officeDocument/2006/relationships/hyperlink" Target="https://untamedscience.com/kirstynn-joseph/" TargetMode="External"/><Relationship Id="rId6" Type="http://schemas.openxmlformats.org/officeDocument/2006/relationships/hyperlink" Target="https://untamedscience.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5"/>
          <p:cNvSpPr txBox="1"/>
          <p:nvPr>
            <p:ph type="title"/>
          </p:nvPr>
        </p:nvSpPr>
        <p:spPr>
          <a:xfrm>
            <a:off x="76200" y="165175"/>
            <a:ext cx="8991600" cy="11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5000">
                <a:solidFill>
                  <a:schemeClr val="accent5"/>
                </a:solidFill>
                <a:latin typeface="Nunito ExtraBold"/>
                <a:ea typeface="Nunito ExtraBold"/>
                <a:cs typeface="Nunito ExtraBold"/>
                <a:sym typeface="Nunito ExtraBold"/>
              </a:rPr>
              <a:t>Home compostin</a:t>
            </a:r>
            <a:r>
              <a:rPr lang="en-GB" sz="5000">
                <a:solidFill>
                  <a:schemeClr val="accent5"/>
                </a:solidFill>
                <a:latin typeface="Nunito ExtraBold"/>
                <a:ea typeface="Nunito ExtraBold"/>
                <a:cs typeface="Nunito ExtraBold"/>
                <a:sym typeface="Nunito ExtraBold"/>
              </a:rPr>
              <a:t>g</a:t>
            </a:r>
            <a:endParaRPr sz="5200">
              <a:solidFill>
                <a:schemeClr val="accent5"/>
              </a:solidFill>
              <a:latin typeface="Nunito"/>
              <a:ea typeface="Nunito"/>
              <a:cs typeface="Nunito"/>
              <a:sym typeface="Nunito"/>
            </a:endParaRPr>
          </a:p>
        </p:txBody>
      </p:sp>
      <p:pic>
        <p:nvPicPr>
          <p:cNvPr id="112" name="Google Shape;112;p25"/>
          <p:cNvPicPr preferRelativeResize="0"/>
          <p:nvPr/>
        </p:nvPicPr>
        <p:blipFill rotWithShape="1">
          <a:blip r:embed="rId3">
            <a:alphaModFix/>
          </a:blip>
          <a:srcRect b="0" l="0" r="0" t="0"/>
          <a:stretch/>
        </p:blipFill>
        <p:spPr>
          <a:xfrm>
            <a:off x="152400" y="3607795"/>
            <a:ext cx="8839201" cy="515542"/>
          </a:xfrm>
          <a:prstGeom prst="rect">
            <a:avLst/>
          </a:prstGeom>
          <a:noFill/>
          <a:ln>
            <a:noFill/>
          </a:ln>
        </p:spPr>
      </p:pic>
      <p:cxnSp>
        <p:nvCxnSpPr>
          <p:cNvPr id="113" name="Google Shape;113;p25"/>
          <p:cNvCxnSpPr/>
          <p:nvPr/>
        </p:nvCxnSpPr>
        <p:spPr>
          <a:xfrm flipH="1">
            <a:off x="654925" y="3185950"/>
            <a:ext cx="608400" cy="306000"/>
          </a:xfrm>
          <a:prstGeom prst="straightConnector1">
            <a:avLst/>
          </a:prstGeom>
          <a:noFill/>
          <a:ln cap="flat" cmpd="sng" w="9525">
            <a:solidFill>
              <a:srgbClr val="000000"/>
            </a:solidFill>
            <a:prstDash val="solid"/>
            <a:round/>
            <a:headEnd len="sm" w="sm" type="none"/>
            <a:tailEnd len="med" w="med" type="triangle"/>
          </a:ln>
        </p:spPr>
      </p:cxnSp>
      <p:sp>
        <p:nvSpPr>
          <p:cNvPr id="114" name="Google Shape;114;p25"/>
          <p:cNvSpPr txBox="1"/>
          <p:nvPr/>
        </p:nvSpPr>
        <p:spPr>
          <a:xfrm>
            <a:off x="531600" y="2826400"/>
            <a:ext cx="2502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Nunito"/>
                <a:ea typeface="Nunito"/>
                <a:cs typeface="Nunito"/>
                <a:sym typeface="Nunito"/>
              </a:rPr>
              <a:t>You are muted.</a:t>
            </a:r>
            <a:endParaRPr b="0" i="0" sz="1400" u="none" cap="none" strike="noStrike">
              <a:solidFill>
                <a:srgbClr val="000000"/>
              </a:solidFill>
              <a:latin typeface="Nunito"/>
              <a:ea typeface="Nunito"/>
              <a:cs typeface="Nunito"/>
              <a:sym typeface="Nunito"/>
            </a:endParaRPr>
          </a:p>
        </p:txBody>
      </p:sp>
      <p:cxnSp>
        <p:nvCxnSpPr>
          <p:cNvPr id="115" name="Google Shape;115;p25"/>
          <p:cNvCxnSpPr/>
          <p:nvPr/>
        </p:nvCxnSpPr>
        <p:spPr>
          <a:xfrm flipH="1">
            <a:off x="5830525" y="3097150"/>
            <a:ext cx="597300" cy="483600"/>
          </a:xfrm>
          <a:prstGeom prst="straightConnector1">
            <a:avLst/>
          </a:prstGeom>
          <a:noFill/>
          <a:ln cap="flat" cmpd="sng" w="9525">
            <a:solidFill>
              <a:srgbClr val="000000"/>
            </a:solidFill>
            <a:prstDash val="solid"/>
            <a:round/>
            <a:headEnd len="sm" w="sm" type="none"/>
            <a:tailEnd len="med" w="med" type="triangle"/>
          </a:ln>
        </p:spPr>
      </p:cxnSp>
      <p:sp>
        <p:nvSpPr>
          <p:cNvPr id="116" name="Google Shape;116;p25"/>
          <p:cNvSpPr txBox="1"/>
          <p:nvPr/>
        </p:nvSpPr>
        <p:spPr>
          <a:xfrm>
            <a:off x="6498975" y="3295675"/>
            <a:ext cx="17064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117" name="Google Shape;117;p25"/>
          <p:cNvSpPr txBox="1"/>
          <p:nvPr/>
        </p:nvSpPr>
        <p:spPr>
          <a:xfrm>
            <a:off x="6427825" y="2548425"/>
            <a:ext cx="2400000" cy="5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Nunito"/>
                <a:ea typeface="Nunito"/>
                <a:cs typeface="Nunito"/>
                <a:sym typeface="Nunito"/>
              </a:rPr>
              <a:t>Open the chat here now! </a:t>
            </a:r>
            <a:r>
              <a:rPr lang="en-GB">
                <a:latin typeface="Nunito"/>
                <a:ea typeface="Nunito"/>
                <a:cs typeface="Nunito"/>
                <a:sym typeface="Nunito"/>
              </a:rPr>
              <a:t>Write questions here.</a:t>
            </a:r>
            <a:endParaRPr b="0" i="0" sz="1400" u="none" cap="none" strike="noStrike">
              <a:solidFill>
                <a:srgbClr val="000000"/>
              </a:solidFill>
              <a:latin typeface="Nunito"/>
              <a:ea typeface="Nunito"/>
              <a:cs typeface="Nunito"/>
              <a:sym typeface="Nunito"/>
            </a:endParaRPr>
          </a:p>
        </p:txBody>
      </p:sp>
      <p:sp>
        <p:nvSpPr>
          <p:cNvPr id="118" name="Google Shape;118;p25"/>
          <p:cNvSpPr txBox="1"/>
          <p:nvPr/>
        </p:nvSpPr>
        <p:spPr>
          <a:xfrm>
            <a:off x="-391525" y="-68275"/>
            <a:ext cx="157500" cy="3555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roxima Nova"/>
              <a:ea typeface="Proxima Nova"/>
              <a:cs typeface="Proxima Nova"/>
              <a:sym typeface="Proxima Nova"/>
            </a:endParaRPr>
          </a:p>
        </p:txBody>
      </p:sp>
      <p:sp>
        <p:nvSpPr>
          <p:cNvPr id="119" name="Google Shape;119;p25"/>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pic>
        <p:nvPicPr>
          <p:cNvPr id="120" name="Google Shape;120;p25"/>
          <p:cNvPicPr preferRelativeResize="0"/>
          <p:nvPr/>
        </p:nvPicPr>
        <p:blipFill rotWithShape="1">
          <a:blip r:embed="rId4">
            <a:alphaModFix/>
          </a:blip>
          <a:srcRect b="12497" l="14138" r="13836" t="5170"/>
          <a:stretch/>
        </p:blipFill>
        <p:spPr>
          <a:xfrm>
            <a:off x="6043677" y="4178762"/>
            <a:ext cx="749022" cy="856201"/>
          </a:xfrm>
          <a:prstGeom prst="rect">
            <a:avLst/>
          </a:prstGeom>
          <a:noFill/>
          <a:ln>
            <a:noFill/>
          </a:ln>
        </p:spPr>
      </p:pic>
      <p:pic>
        <p:nvPicPr>
          <p:cNvPr id="121" name="Google Shape;121;p25"/>
          <p:cNvPicPr preferRelativeResize="0"/>
          <p:nvPr/>
        </p:nvPicPr>
        <p:blipFill rotWithShape="1">
          <a:blip r:embed="rId5">
            <a:alphaModFix/>
          </a:blip>
          <a:srcRect b="27344" l="0" r="0" t="27435"/>
          <a:stretch/>
        </p:blipFill>
        <p:spPr>
          <a:xfrm>
            <a:off x="6929698" y="4414476"/>
            <a:ext cx="2061900" cy="6204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marR="0" rtl="0" algn="l">
              <a:lnSpc>
                <a:spcPct val="150000"/>
              </a:lnSpc>
              <a:spcBef>
                <a:spcPts val="0"/>
              </a:spcBef>
              <a:spcAft>
                <a:spcPts val="0"/>
              </a:spcAft>
              <a:buNone/>
            </a:pPr>
            <a:r>
              <a:t/>
            </a:r>
            <a:endParaRPr sz="6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GB" sz="2000">
                <a:solidFill>
                  <a:schemeClr val="dk1"/>
                </a:solidFill>
              </a:rPr>
              <a:t>Directly on ground</a:t>
            </a:r>
            <a:endParaRPr sz="20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GB" sz="2000">
                <a:solidFill>
                  <a:schemeClr val="dk1"/>
                </a:solidFill>
              </a:rPr>
              <a:t>Sheltered location</a:t>
            </a:r>
            <a:endParaRPr sz="20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GB" sz="2000">
                <a:solidFill>
                  <a:schemeClr val="dk1"/>
                </a:solidFill>
              </a:rPr>
              <a:t>Away from fence/shed</a:t>
            </a:r>
            <a:endParaRPr sz="20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GB" sz="2000">
                <a:solidFill>
                  <a:schemeClr val="dk1"/>
                </a:solidFill>
              </a:rPr>
              <a:t>Away from trees</a:t>
            </a:r>
            <a:endParaRPr sz="20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GB" sz="2000">
                <a:solidFill>
                  <a:schemeClr val="dk1"/>
                </a:solidFill>
              </a:rPr>
              <a:t>Accessible</a:t>
            </a:r>
            <a:endParaRPr sz="20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GB" sz="2000">
                <a:solidFill>
                  <a:schemeClr val="dk1"/>
                </a:solidFill>
              </a:rPr>
              <a:t>1 metre cubed</a:t>
            </a:r>
            <a:endParaRPr sz="2000">
              <a:solidFill>
                <a:schemeClr val="dk1"/>
              </a:solidFill>
            </a:endParaRPr>
          </a:p>
        </p:txBody>
      </p:sp>
      <p:sp>
        <p:nvSpPr>
          <p:cNvPr id="214" name="Google Shape;214;p34"/>
          <p:cNvSpPr txBox="1"/>
          <p:nvPr>
            <p:ph type="title"/>
          </p:nvPr>
        </p:nvSpPr>
        <p:spPr>
          <a:xfrm>
            <a:off x="126975" y="66875"/>
            <a:ext cx="8664000" cy="10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300">
                <a:solidFill>
                  <a:schemeClr val="accent5"/>
                </a:solidFill>
                <a:latin typeface="Nunito ExtraBold"/>
                <a:ea typeface="Nunito ExtraBold"/>
                <a:cs typeface="Nunito ExtraBold"/>
                <a:sym typeface="Nunito ExtraBold"/>
              </a:rPr>
              <a:t>Position and size</a:t>
            </a:r>
            <a:endParaRPr sz="3300">
              <a:solidFill>
                <a:schemeClr val="accent5"/>
              </a:solidFill>
              <a:latin typeface="Nunito ExtraBold"/>
              <a:ea typeface="Nunito ExtraBold"/>
              <a:cs typeface="Nunito ExtraBold"/>
              <a:sym typeface="Nunito ExtraBold"/>
            </a:endParaRPr>
          </a:p>
        </p:txBody>
      </p:sp>
      <p:pic>
        <p:nvPicPr>
          <p:cNvPr id="215" name="Google Shape;215;p34"/>
          <p:cNvPicPr preferRelativeResize="0"/>
          <p:nvPr/>
        </p:nvPicPr>
        <p:blipFill>
          <a:blip r:embed="rId3">
            <a:alphaModFix/>
          </a:blip>
          <a:stretch>
            <a:fillRect/>
          </a:stretch>
        </p:blipFill>
        <p:spPr>
          <a:xfrm>
            <a:off x="8079300" y="0"/>
            <a:ext cx="1064701" cy="1064701"/>
          </a:xfrm>
          <a:prstGeom prst="rect">
            <a:avLst/>
          </a:prstGeom>
          <a:noFill/>
          <a:ln>
            <a:noFill/>
          </a:ln>
        </p:spPr>
      </p:pic>
      <p:pic>
        <p:nvPicPr>
          <p:cNvPr id="216" name="Google Shape;216;p34"/>
          <p:cNvPicPr preferRelativeResize="0"/>
          <p:nvPr/>
        </p:nvPicPr>
        <p:blipFill>
          <a:blip r:embed="rId4">
            <a:alphaModFix/>
          </a:blip>
          <a:stretch>
            <a:fillRect/>
          </a:stretch>
        </p:blipFill>
        <p:spPr>
          <a:xfrm>
            <a:off x="3689760" y="1326650"/>
            <a:ext cx="4870915" cy="3242225"/>
          </a:xfrm>
          <a:prstGeom prst="rect">
            <a:avLst/>
          </a:prstGeom>
          <a:noFill/>
          <a:ln>
            <a:noFill/>
          </a:ln>
        </p:spPr>
      </p:pic>
      <p:sp>
        <p:nvSpPr>
          <p:cNvPr id="217" name="Google Shape;217;p34"/>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5"/>
          <p:cNvPicPr preferRelativeResize="0"/>
          <p:nvPr/>
        </p:nvPicPr>
        <p:blipFill>
          <a:blip r:embed="rId3">
            <a:alphaModFix/>
          </a:blip>
          <a:stretch>
            <a:fillRect/>
          </a:stretch>
        </p:blipFill>
        <p:spPr>
          <a:xfrm>
            <a:off x="8079300" y="0"/>
            <a:ext cx="1064701" cy="1064701"/>
          </a:xfrm>
          <a:prstGeom prst="rect">
            <a:avLst/>
          </a:prstGeom>
          <a:noFill/>
          <a:ln>
            <a:noFill/>
          </a:ln>
        </p:spPr>
      </p:pic>
      <p:sp>
        <p:nvSpPr>
          <p:cNvPr id="223" name="Google Shape;223;p35"/>
          <p:cNvSpPr txBox="1"/>
          <p:nvPr>
            <p:ph type="title"/>
          </p:nvPr>
        </p:nvSpPr>
        <p:spPr>
          <a:xfrm>
            <a:off x="161050" y="179900"/>
            <a:ext cx="8664000" cy="10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300">
                <a:solidFill>
                  <a:schemeClr val="accent5"/>
                </a:solidFill>
                <a:latin typeface="Nunito ExtraBold"/>
                <a:ea typeface="Nunito ExtraBold"/>
                <a:cs typeface="Nunito ExtraBold"/>
                <a:sym typeface="Nunito ExtraBold"/>
              </a:rPr>
              <a:t>A place to call home </a:t>
            </a:r>
            <a:endParaRPr sz="3300">
              <a:solidFill>
                <a:schemeClr val="accent5"/>
              </a:solidFill>
              <a:latin typeface="Nunito ExtraBold"/>
              <a:ea typeface="Nunito ExtraBold"/>
              <a:cs typeface="Nunito ExtraBold"/>
              <a:sym typeface="Nunito ExtraBold"/>
            </a:endParaRPr>
          </a:p>
        </p:txBody>
      </p:sp>
      <p:sp>
        <p:nvSpPr>
          <p:cNvPr id="224" name="Google Shape;224;p35"/>
          <p:cNvSpPr txBox="1"/>
          <p:nvPr/>
        </p:nvSpPr>
        <p:spPr>
          <a:xfrm>
            <a:off x="4757875" y="1624900"/>
            <a:ext cx="3770100" cy="23397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dk1"/>
              </a:buClr>
              <a:buSzPts val="2000"/>
              <a:buChar char="●"/>
            </a:pPr>
            <a:r>
              <a:rPr lang="en-GB" sz="2000">
                <a:solidFill>
                  <a:schemeClr val="dk1"/>
                </a:solidFill>
              </a:rPr>
              <a:t>Mix of organic materials </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Size of materials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Warmth</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Oxygen</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Water</a:t>
            </a:r>
            <a:endParaRPr sz="2000">
              <a:solidFill>
                <a:schemeClr val="dk1"/>
              </a:solidFill>
            </a:endParaRPr>
          </a:p>
        </p:txBody>
      </p:sp>
      <p:pic>
        <p:nvPicPr>
          <p:cNvPr id="225" name="Google Shape;225;p35"/>
          <p:cNvPicPr preferRelativeResize="0"/>
          <p:nvPr/>
        </p:nvPicPr>
        <p:blipFill rotWithShape="1">
          <a:blip r:embed="rId4">
            <a:alphaModFix/>
          </a:blip>
          <a:srcRect b="0" l="12884" r="0" t="0"/>
          <a:stretch/>
        </p:blipFill>
        <p:spPr>
          <a:xfrm>
            <a:off x="658105" y="1624899"/>
            <a:ext cx="3913897" cy="2994551"/>
          </a:xfrm>
          <a:prstGeom prst="rect">
            <a:avLst/>
          </a:prstGeom>
          <a:noFill/>
          <a:ln>
            <a:noFill/>
          </a:ln>
        </p:spPr>
      </p:pic>
      <p:sp>
        <p:nvSpPr>
          <p:cNvPr id="226" name="Google Shape;226;p35"/>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6"/>
          <p:cNvPicPr preferRelativeResize="0"/>
          <p:nvPr/>
        </p:nvPicPr>
        <p:blipFill>
          <a:blip r:embed="rId3">
            <a:alphaModFix/>
          </a:blip>
          <a:stretch>
            <a:fillRect/>
          </a:stretch>
        </p:blipFill>
        <p:spPr>
          <a:xfrm>
            <a:off x="8079300" y="0"/>
            <a:ext cx="1064701" cy="1064701"/>
          </a:xfrm>
          <a:prstGeom prst="rect">
            <a:avLst/>
          </a:prstGeom>
          <a:noFill/>
          <a:ln>
            <a:noFill/>
          </a:ln>
        </p:spPr>
      </p:pic>
      <p:sp>
        <p:nvSpPr>
          <p:cNvPr id="232" name="Google Shape;232;p36"/>
          <p:cNvSpPr txBox="1"/>
          <p:nvPr>
            <p:ph type="title"/>
          </p:nvPr>
        </p:nvSpPr>
        <p:spPr>
          <a:xfrm>
            <a:off x="240000" y="112675"/>
            <a:ext cx="8664000" cy="10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300">
                <a:solidFill>
                  <a:schemeClr val="accent5"/>
                </a:solidFill>
                <a:latin typeface="Nunito ExtraBold"/>
                <a:ea typeface="Nunito ExtraBold"/>
                <a:cs typeface="Nunito ExtraBold"/>
                <a:sym typeface="Nunito ExtraBold"/>
              </a:rPr>
              <a:t>What can you compost? Examples:</a:t>
            </a:r>
            <a:endParaRPr sz="3300">
              <a:solidFill>
                <a:schemeClr val="accent5"/>
              </a:solidFill>
              <a:latin typeface="Nunito ExtraBold"/>
              <a:ea typeface="Nunito ExtraBold"/>
              <a:cs typeface="Nunito ExtraBold"/>
              <a:sym typeface="Nunito ExtraBold"/>
            </a:endParaRPr>
          </a:p>
        </p:txBody>
      </p:sp>
      <p:sp>
        <p:nvSpPr>
          <p:cNvPr id="233" name="Google Shape;233;p36"/>
          <p:cNvSpPr txBox="1"/>
          <p:nvPr/>
        </p:nvSpPr>
        <p:spPr>
          <a:xfrm>
            <a:off x="458325" y="1064700"/>
            <a:ext cx="3081000" cy="40944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dk1"/>
              </a:buClr>
              <a:buSzPts val="2000"/>
              <a:buChar char="●"/>
            </a:pPr>
            <a:r>
              <a:rPr lang="en-GB" sz="2000">
                <a:solidFill>
                  <a:schemeClr val="dk1"/>
                </a:solidFill>
              </a:rPr>
              <a:t>Coffee grounds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Tea leaves / bags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Grass clippings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Garden waste</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Fruit and veg scraps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Hay* </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Manure* </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Wood ash</a:t>
            </a:r>
            <a:endParaRPr sz="2000">
              <a:solidFill>
                <a:schemeClr val="dk1"/>
              </a:solidFill>
            </a:endParaRPr>
          </a:p>
          <a:p>
            <a:pPr indent="0" lvl="0" marL="0" rtl="0" algn="l">
              <a:spcBef>
                <a:spcPts val="0"/>
              </a:spcBef>
              <a:spcAft>
                <a:spcPts val="0"/>
              </a:spcAft>
              <a:buNone/>
            </a:pPr>
            <a:r>
              <a:t/>
            </a:r>
            <a:endParaRPr/>
          </a:p>
        </p:txBody>
      </p:sp>
      <p:sp>
        <p:nvSpPr>
          <p:cNvPr id="234" name="Google Shape;234;p36"/>
          <p:cNvSpPr txBox="1"/>
          <p:nvPr/>
        </p:nvSpPr>
        <p:spPr>
          <a:xfrm>
            <a:off x="3386200" y="1064700"/>
            <a:ext cx="3081000" cy="40944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dk1"/>
              </a:buClr>
              <a:buSzPts val="2000"/>
              <a:buChar char="●"/>
            </a:pPr>
            <a:r>
              <a:rPr lang="en-GB" sz="2000">
                <a:solidFill>
                  <a:schemeClr val="dk1"/>
                </a:solidFill>
              </a:rPr>
              <a:t>Shredded cardboard</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Leaves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Shredded paper</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Newspaper</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Wood chips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Straw</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Wool/cotton</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Egg shells</a:t>
            </a:r>
            <a:endParaRPr sz="2000">
              <a:solidFill>
                <a:schemeClr val="dk1"/>
              </a:solidFill>
            </a:endParaRPr>
          </a:p>
          <a:p>
            <a:pPr indent="0" lvl="0" marL="0" rtl="0" algn="l">
              <a:spcBef>
                <a:spcPts val="0"/>
              </a:spcBef>
              <a:spcAft>
                <a:spcPts val="0"/>
              </a:spcAft>
              <a:buNone/>
            </a:pPr>
            <a:r>
              <a:t/>
            </a:r>
            <a:endParaRPr/>
          </a:p>
        </p:txBody>
      </p:sp>
      <p:pic>
        <p:nvPicPr>
          <p:cNvPr id="235" name="Google Shape;235;p36"/>
          <p:cNvPicPr preferRelativeResize="0"/>
          <p:nvPr/>
        </p:nvPicPr>
        <p:blipFill rotWithShape="1">
          <a:blip r:embed="rId4">
            <a:alphaModFix/>
          </a:blip>
          <a:srcRect b="0" l="10096" r="12179" t="0"/>
          <a:stretch/>
        </p:blipFill>
        <p:spPr>
          <a:xfrm>
            <a:off x="6467200" y="1064700"/>
            <a:ext cx="2270674" cy="1944350"/>
          </a:xfrm>
          <a:prstGeom prst="rect">
            <a:avLst/>
          </a:prstGeom>
          <a:noFill/>
          <a:ln>
            <a:noFill/>
          </a:ln>
        </p:spPr>
      </p:pic>
      <p:pic>
        <p:nvPicPr>
          <p:cNvPr id="236" name="Google Shape;236;p36"/>
          <p:cNvPicPr preferRelativeResize="0"/>
          <p:nvPr/>
        </p:nvPicPr>
        <p:blipFill rotWithShape="1">
          <a:blip r:embed="rId5">
            <a:alphaModFix/>
          </a:blip>
          <a:srcRect b="0" l="16510" r="-16509" t="0"/>
          <a:stretch/>
        </p:blipFill>
        <p:spPr>
          <a:xfrm>
            <a:off x="6467200" y="3128375"/>
            <a:ext cx="2719800" cy="1811424"/>
          </a:xfrm>
          <a:prstGeom prst="rect">
            <a:avLst/>
          </a:prstGeom>
          <a:noFill/>
          <a:ln>
            <a:noFill/>
          </a:ln>
        </p:spPr>
      </p:pic>
      <p:sp>
        <p:nvSpPr>
          <p:cNvPr id="237" name="Google Shape;237;p36"/>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37"/>
          <p:cNvPicPr preferRelativeResize="0"/>
          <p:nvPr/>
        </p:nvPicPr>
        <p:blipFill>
          <a:blip r:embed="rId3">
            <a:alphaModFix/>
          </a:blip>
          <a:stretch>
            <a:fillRect/>
          </a:stretch>
        </p:blipFill>
        <p:spPr>
          <a:xfrm>
            <a:off x="8079300" y="0"/>
            <a:ext cx="1064701" cy="1064701"/>
          </a:xfrm>
          <a:prstGeom prst="rect">
            <a:avLst/>
          </a:prstGeom>
          <a:noFill/>
          <a:ln>
            <a:noFill/>
          </a:ln>
        </p:spPr>
      </p:pic>
      <p:sp>
        <p:nvSpPr>
          <p:cNvPr id="243" name="Google Shape;243;p37"/>
          <p:cNvSpPr txBox="1"/>
          <p:nvPr>
            <p:ph type="title"/>
          </p:nvPr>
        </p:nvSpPr>
        <p:spPr>
          <a:xfrm>
            <a:off x="240000" y="112675"/>
            <a:ext cx="8664000" cy="10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300">
                <a:solidFill>
                  <a:schemeClr val="accent5"/>
                </a:solidFill>
                <a:latin typeface="Nunito ExtraBold"/>
                <a:ea typeface="Nunito ExtraBold"/>
                <a:cs typeface="Nunito ExtraBold"/>
                <a:sym typeface="Nunito ExtraBold"/>
              </a:rPr>
              <a:t>What can’t you compost?</a:t>
            </a:r>
            <a:endParaRPr sz="3300">
              <a:solidFill>
                <a:schemeClr val="accent5"/>
              </a:solidFill>
              <a:latin typeface="Nunito ExtraBold"/>
              <a:ea typeface="Nunito ExtraBold"/>
              <a:cs typeface="Nunito ExtraBold"/>
              <a:sym typeface="Nunito ExtraBold"/>
            </a:endParaRPr>
          </a:p>
        </p:txBody>
      </p:sp>
      <p:sp>
        <p:nvSpPr>
          <p:cNvPr id="244" name="Google Shape;244;p37"/>
          <p:cNvSpPr txBox="1"/>
          <p:nvPr/>
        </p:nvSpPr>
        <p:spPr>
          <a:xfrm>
            <a:off x="458325" y="1217100"/>
            <a:ext cx="6761700" cy="37248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dk1"/>
              </a:buClr>
              <a:buSzPts val="2000"/>
              <a:buChar char="●"/>
            </a:pPr>
            <a:r>
              <a:rPr lang="en-GB" sz="2000">
                <a:solidFill>
                  <a:schemeClr val="dk1"/>
                </a:solidFill>
              </a:rPr>
              <a:t>Non-organic materials - e.g., plastic, metal, glass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Meat/fish/dairy products (OK in some systems)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Cooked food (OK in some systems)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Fats and oils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Dog poo and cat litter</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Perennial weed roots/weed seeds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Diseased plant material</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Charcoal / coal ash</a:t>
            </a:r>
            <a:endParaRPr/>
          </a:p>
        </p:txBody>
      </p:sp>
      <p:pic>
        <p:nvPicPr>
          <p:cNvPr id="245" name="Google Shape;245;p37"/>
          <p:cNvPicPr preferRelativeResize="0"/>
          <p:nvPr/>
        </p:nvPicPr>
        <p:blipFill>
          <a:blip r:embed="rId4">
            <a:alphaModFix/>
          </a:blip>
          <a:stretch>
            <a:fillRect/>
          </a:stretch>
        </p:blipFill>
        <p:spPr>
          <a:xfrm>
            <a:off x="6739400" y="1620149"/>
            <a:ext cx="1893523" cy="1648947"/>
          </a:xfrm>
          <a:prstGeom prst="rect">
            <a:avLst/>
          </a:prstGeom>
          <a:noFill/>
          <a:ln>
            <a:noFill/>
          </a:ln>
        </p:spPr>
      </p:pic>
      <p:pic>
        <p:nvPicPr>
          <p:cNvPr id="246" name="Google Shape;246;p37"/>
          <p:cNvPicPr preferRelativeResize="0"/>
          <p:nvPr/>
        </p:nvPicPr>
        <p:blipFill>
          <a:blip r:embed="rId5">
            <a:alphaModFix/>
          </a:blip>
          <a:stretch>
            <a:fillRect/>
          </a:stretch>
        </p:blipFill>
        <p:spPr>
          <a:xfrm>
            <a:off x="5329999" y="3489450"/>
            <a:ext cx="2266651" cy="1501650"/>
          </a:xfrm>
          <a:prstGeom prst="rect">
            <a:avLst/>
          </a:prstGeom>
          <a:noFill/>
          <a:ln>
            <a:noFill/>
          </a:ln>
        </p:spPr>
      </p:pic>
      <p:sp>
        <p:nvSpPr>
          <p:cNvPr id="247" name="Google Shape;247;p37"/>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38"/>
          <p:cNvPicPr preferRelativeResize="0"/>
          <p:nvPr/>
        </p:nvPicPr>
        <p:blipFill>
          <a:blip r:embed="rId3">
            <a:alphaModFix/>
          </a:blip>
          <a:stretch>
            <a:fillRect/>
          </a:stretch>
        </p:blipFill>
        <p:spPr>
          <a:xfrm>
            <a:off x="8079300" y="0"/>
            <a:ext cx="1064701" cy="1064701"/>
          </a:xfrm>
          <a:prstGeom prst="rect">
            <a:avLst/>
          </a:prstGeom>
          <a:noFill/>
          <a:ln>
            <a:noFill/>
          </a:ln>
        </p:spPr>
      </p:pic>
      <p:sp>
        <p:nvSpPr>
          <p:cNvPr id="253" name="Google Shape;253;p38"/>
          <p:cNvSpPr txBox="1"/>
          <p:nvPr>
            <p:ph type="title"/>
          </p:nvPr>
        </p:nvSpPr>
        <p:spPr>
          <a:xfrm>
            <a:off x="74500" y="138150"/>
            <a:ext cx="7946400" cy="10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000">
                <a:solidFill>
                  <a:schemeClr val="accent5"/>
                </a:solidFill>
                <a:latin typeface="Nunito ExtraBold"/>
                <a:ea typeface="Nunito ExtraBold"/>
                <a:cs typeface="Nunito ExtraBold"/>
                <a:sym typeface="Nunito ExtraBold"/>
              </a:rPr>
              <a:t>Carbon to nitrogen ratio (C:N) of materials</a:t>
            </a:r>
            <a:endParaRPr sz="3000">
              <a:solidFill>
                <a:schemeClr val="accent5"/>
              </a:solidFill>
              <a:latin typeface="Nunito ExtraBold"/>
              <a:ea typeface="Nunito ExtraBold"/>
              <a:cs typeface="Nunito ExtraBold"/>
              <a:sym typeface="Nunito ExtraBold"/>
            </a:endParaRPr>
          </a:p>
        </p:txBody>
      </p:sp>
      <p:sp>
        <p:nvSpPr>
          <p:cNvPr id="254" name="Google Shape;254;p38"/>
          <p:cNvSpPr txBox="1"/>
          <p:nvPr/>
        </p:nvSpPr>
        <p:spPr>
          <a:xfrm>
            <a:off x="291100" y="1323825"/>
            <a:ext cx="7729800" cy="28014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dk1"/>
              </a:buClr>
              <a:buSzPts val="2000"/>
              <a:buChar char="●"/>
            </a:pPr>
            <a:r>
              <a:rPr lang="en-GB" sz="2000">
                <a:solidFill>
                  <a:schemeClr val="dk1"/>
                </a:solidFill>
              </a:rPr>
              <a:t>Carbon and nitrogen needed to support microorganism activity </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Need balance between materials high in carbon (aka browns) and materials high in nitrogen (aka greens) </a:t>
            </a:r>
            <a:endParaRPr sz="20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GB" sz="2000">
                <a:solidFill>
                  <a:schemeClr val="dk1"/>
                </a:solidFill>
              </a:rPr>
              <a:t>Line the bottom with woody brown material</a:t>
            </a:r>
            <a:endParaRPr sz="20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GB" sz="2000">
                <a:solidFill>
                  <a:schemeClr val="dk1"/>
                </a:solidFill>
              </a:rPr>
              <a:t>Add material gradually in alternate layers of brown and green </a:t>
            </a:r>
            <a:endParaRPr sz="20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GB" sz="2000">
                <a:solidFill>
                  <a:schemeClr val="dk1"/>
                </a:solidFill>
              </a:rPr>
              <a:t>Don’t have enough greens or browns? Join </a:t>
            </a:r>
            <a:r>
              <a:rPr lang="en-GB" sz="2000" u="sng">
                <a:solidFill>
                  <a:schemeClr val="hlink"/>
                </a:solidFill>
                <a:hlinkClick r:id="rId4"/>
              </a:rPr>
              <a:t>Sharewaste</a:t>
            </a:r>
            <a:endParaRPr sz="2000">
              <a:solidFill>
                <a:schemeClr val="dk1"/>
              </a:solidFill>
            </a:endParaRPr>
          </a:p>
        </p:txBody>
      </p:sp>
      <p:sp>
        <p:nvSpPr>
          <p:cNvPr id="255" name="Google Shape;255;p38"/>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9"/>
          <p:cNvPicPr preferRelativeResize="0"/>
          <p:nvPr/>
        </p:nvPicPr>
        <p:blipFill>
          <a:blip r:embed="rId3">
            <a:alphaModFix/>
          </a:blip>
          <a:stretch>
            <a:fillRect/>
          </a:stretch>
        </p:blipFill>
        <p:spPr>
          <a:xfrm>
            <a:off x="8079300" y="0"/>
            <a:ext cx="1064701" cy="1064701"/>
          </a:xfrm>
          <a:prstGeom prst="rect">
            <a:avLst/>
          </a:prstGeom>
          <a:noFill/>
          <a:ln>
            <a:noFill/>
          </a:ln>
        </p:spPr>
      </p:pic>
      <p:sp>
        <p:nvSpPr>
          <p:cNvPr id="261" name="Google Shape;261;p39"/>
          <p:cNvSpPr txBox="1"/>
          <p:nvPr/>
        </p:nvSpPr>
        <p:spPr>
          <a:xfrm>
            <a:off x="240000" y="1554575"/>
            <a:ext cx="7264200" cy="400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a:p>
        </p:txBody>
      </p:sp>
      <p:sp>
        <p:nvSpPr>
          <p:cNvPr id="262" name="Google Shape;262;p39"/>
          <p:cNvSpPr txBox="1"/>
          <p:nvPr/>
        </p:nvSpPr>
        <p:spPr>
          <a:xfrm>
            <a:off x="240000" y="1381075"/>
            <a:ext cx="4273200" cy="4926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sz="2000">
              <a:solidFill>
                <a:schemeClr val="dk1"/>
              </a:solidFill>
            </a:endParaRPr>
          </a:p>
        </p:txBody>
      </p:sp>
      <p:graphicFrame>
        <p:nvGraphicFramePr>
          <p:cNvPr id="263" name="Google Shape;263;p39"/>
          <p:cNvGraphicFramePr/>
          <p:nvPr/>
        </p:nvGraphicFramePr>
        <p:xfrm>
          <a:off x="181659" y="492550"/>
          <a:ext cx="3000000" cy="3000000"/>
        </p:xfrm>
        <a:graphic>
          <a:graphicData uri="http://schemas.openxmlformats.org/drawingml/2006/table">
            <a:tbl>
              <a:tblPr>
                <a:noFill/>
                <a:tableStyleId>{FC3CE212-A7F1-48E6-A856-BD29701DC838}</a:tableStyleId>
              </a:tblPr>
              <a:tblGrid>
                <a:gridCol w="2967600"/>
                <a:gridCol w="879575"/>
              </a:tblGrid>
              <a:tr h="834325">
                <a:tc>
                  <a:txBody>
                    <a:bodyPr/>
                    <a:lstStyle/>
                    <a:p>
                      <a:pPr indent="0" lvl="0" marL="0" rtl="0" algn="l">
                        <a:spcBef>
                          <a:spcPts val="0"/>
                        </a:spcBef>
                        <a:spcAft>
                          <a:spcPts val="0"/>
                        </a:spcAft>
                        <a:buNone/>
                      </a:pPr>
                      <a:r>
                        <a:rPr b="1" lang="en-GB" sz="2000"/>
                        <a:t>High carbon materials (aka ‘browns’) </a:t>
                      </a:r>
                      <a:endParaRPr b="1" sz="2000"/>
                    </a:p>
                  </a:txBody>
                  <a:tcPr marT="91425" marB="91425" marR="91425" marL="91425">
                    <a:solidFill>
                      <a:srgbClr val="FFE599"/>
                    </a:solidFill>
                  </a:tcPr>
                </a:tc>
                <a:tc>
                  <a:txBody>
                    <a:bodyPr/>
                    <a:lstStyle/>
                    <a:p>
                      <a:pPr indent="0" lvl="0" marL="0" rtl="0" algn="l">
                        <a:spcBef>
                          <a:spcPts val="0"/>
                        </a:spcBef>
                        <a:spcAft>
                          <a:spcPts val="0"/>
                        </a:spcAft>
                        <a:buNone/>
                      </a:pPr>
                      <a:r>
                        <a:rPr b="1" lang="en-GB" sz="2100"/>
                        <a:t>C:N</a:t>
                      </a:r>
                      <a:endParaRPr b="1" sz="2100"/>
                    </a:p>
                  </a:txBody>
                  <a:tcPr marT="91425" marB="91425" marR="91425" marL="91425">
                    <a:solidFill>
                      <a:srgbClr val="FFE599"/>
                    </a:solidFill>
                  </a:tcPr>
                </a:tc>
              </a:tr>
              <a:tr h="712450">
                <a:tc>
                  <a:txBody>
                    <a:bodyPr/>
                    <a:lstStyle/>
                    <a:p>
                      <a:pPr indent="0" lvl="0" marL="0" rtl="0" algn="l">
                        <a:spcBef>
                          <a:spcPts val="0"/>
                        </a:spcBef>
                        <a:spcAft>
                          <a:spcPts val="0"/>
                        </a:spcAft>
                        <a:buNone/>
                      </a:pPr>
                      <a:r>
                        <a:rPr lang="en-GB" sz="2100"/>
                        <a:t>Wood chips</a:t>
                      </a:r>
                      <a:endParaRPr sz="2100"/>
                    </a:p>
                  </a:txBody>
                  <a:tcPr marT="91425" marB="91425" marR="91425" marL="91425"/>
                </a:tc>
                <a:tc>
                  <a:txBody>
                    <a:bodyPr/>
                    <a:lstStyle/>
                    <a:p>
                      <a:pPr indent="0" lvl="0" marL="0" rtl="0" algn="l">
                        <a:spcBef>
                          <a:spcPts val="0"/>
                        </a:spcBef>
                        <a:spcAft>
                          <a:spcPts val="0"/>
                        </a:spcAft>
                        <a:buNone/>
                      </a:pPr>
                      <a:r>
                        <a:rPr lang="en-GB" sz="2100"/>
                        <a:t>400:1</a:t>
                      </a:r>
                      <a:endParaRPr sz="2100"/>
                    </a:p>
                  </a:txBody>
                  <a:tcPr marT="91425" marB="91425" marR="91425" marL="91425"/>
                </a:tc>
              </a:tr>
              <a:tr h="678000">
                <a:tc>
                  <a:txBody>
                    <a:bodyPr/>
                    <a:lstStyle/>
                    <a:p>
                      <a:pPr indent="0" lvl="0" marL="0" rtl="0" algn="l">
                        <a:spcBef>
                          <a:spcPts val="0"/>
                        </a:spcBef>
                        <a:spcAft>
                          <a:spcPts val="0"/>
                        </a:spcAft>
                        <a:buNone/>
                      </a:pPr>
                      <a:r>
                        <a:rPr lang="en-GB" sz="2100"/>
                        <a:t>Shredded cardboard</a:t>
                      </a:r>
                      <a:endParaRPr sz="2100"/>
                    </a:p>
                  </a:txBody>
                  <a:tcPr marT="91425" marB="91425" marR="91425" marL="91425"/>
                </a:tc>
                <a:tc>
                  <a:txBody>
                    <a:bodyPr/>
                    <a:lstStyle/>
                    <a:p>
                      <a:pPr indent="0" lvl="0" marL="0" rtl="0" algn="l">
                        <a:spcBef>
                          <a:spcPts val="0"/>
                        </a:spcBef>
                        <a:spcAft>
                          <a:spcPts val="0"/>
                        </a:spcAft>
                        <a:buNone/>
                      </a:pPr>
                      <a:r>
                        <a:rPr lang="en-GB" sz="2100"/>
                        <a:t>350:1</a:t>
                      </a:r>
                      <a:endParaRPr sz="2100"/>
                    </a:p>
                  </a:txBody>
                  <a:tcPr marT="91425" marB="91425" marR="91425" marL="91425"/>
                </a:tc>
              </a:tr>
              <a:tr h="678000">
                <a:tc>
                  <a:txBody>
                    <a:bodyPr/>
                    <a:lstStyle/>
                    <a:p>
                      <a:pPr indent="0" lvl="0" marL="0" rtl="0" algn="l">
                        <a:spcBef>
                          <a:spcPts val="0"/>
                        </a:spcBef>
                        <a:spcAft>
                          <a:spcPts val="0"/>
                        </a:spcAft>
                        <a:buNone/>
                      </a:pPr>
                      <a:r>
                        <a:rPr lang="en-GB" sz="2100"/>
                        <a:t>Shredded paper </a:t>
                      </a:r>
                      <a:endParaRPr sz="2100"/>
                    </a:p>
                  </a:txBody>
                  <a:tcPr marT="91425" marB="91425" marR="91425" marL="91425"/>
                </a:tc>
                <a:tc>
                  <a:txBody>
                    <a:bodyPr/>
                    <a:lstStyle/>
                    <a:p>
                      <a:pPr indent="0" lvl="0" marL="0" rtl="0" algn="l">
                        <a:spcBef>
                          <a:spcPts val="0"/>
                        </a:spcBef>
                        <a:spcAft>
                          <a:spcPts val="0"/>
                        </a:spcAft>
                        <a:buNone/>
                      </a:pPr>
                      <a:r>
                        <a:rPr lang="en-GB" sz="2100"/>
                        <a:t>175:1</a:t>
                      </a:r>
                      <a:endParaRPr sz="2100"/>
                    </a:p>
                  </a:txBody>
                  <a:tcPr marT="91425" marB="91425" marR="91425" marL="91425"/>
                </a:tc>
              </a:tr>
              <a:tr h="820200">
                <a:tc>
                  <a:txBody>
                    <a:bodyPr/>
                    <a:lstStyle/>
                    <a:p>
                      <a:pPr indent="0" lvl="0" marL="0" rtl="0" algn="l">
                        <a:spcBef>
                          <a:spcPts val="0"/>
                        </a:spcBef>
                        <a:spcAft>
                          <a:spcPts val="0"/>
                        </a:spcAft>
                        <a:buNone/>
                      </a:pPr>
                      <a:r>
                        <a:rPr lang="en-GB" sz="2100"/>
                        <a:t>Straw</a:t>
                      </a:r>
                      <a:endParaRPr sz="2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2100"/>
                        <a:t>75:1</a:t>
                      </a:r>
                      <a:endParaRPr sz="2100"/>
                    </a:p>
                  </a:txBody>
                  <a:tcPr marT="91425" marB="91425" marR="91425" marL="91425">
                    <a:lnB cap="flat" cmpd="sng" w="9525">
                      <a:solidFill>
                        <a:srgbClr val="9E9E9E"/>
                      </a:solidFill>
                      <a:prstDash val="solid"/>
                      <a:round/>
                      <a:headEnd len="sm" w="sm" type="none"/>
                      <a:tailEnd len="sm" w="sm" type="none"/>
                    </a:lnB>
                  </a:tcPr>
                </a:tc>
              </a:tr>
            </a:tbl>
          </a:graphicData>
        </a:graphic>
      </p:graphicFrame>
      <p:graphicFrame>
        <p:nvGraphicFramePr>
          <p:cNvPr id="264" name="Google Shape;264;p39"/>
          <p:cNvGraphicFramePr/>
          <p:nvPr/>
        </p:nvGraphicFramePr>
        <p:xfrm>
          <a:off x="4087175" y="492535"/>
          <a:ext cx="3000000" cy="3000000"/>
        </p:xfrm>
        <a:graphic>
          <a:graphicData uri="http://schemas.openxmlformats.org/drawingml/2006/table">
            <a:tbl>
              <a:tblPr>
                <a:noFill/>
                <a:tableStyleId>{FC3CE212-A7F1-48E6-A856-BD29701DC838}</a:tableStyleId>
              </a:tblPr>
              <a:tblGrid>
                <a:gridCol w="3306175"/>
                <a:gridCol w="779450"/>
              </a:tblGrid>
              <a:tr h="888550">
                <a:tc>
                  <a:txBody>
                    <a:bodyPr/>
                    <a:lstStyle/>
                    <a:p>
                      <a:pPr indent="0" lvl="0" marL="0" rtl="0" algn="l">
                        <a:spcBef>
                          <a:spcPts val="0"/>
                        </a:spcBef>
                        <a:spcAft>
                          <a:spcPts val="0"/>
                        </a:spcAft>
                        <a:buNone/>
                      </a:pPr>
                      <a:r>
                        <a:rPr b="1" lang="en-GB" sz="2000"/>
                        <a:t>High nitrogen materials (aka ‘greens’)</a:t>
                      </a:r>
                      <a:endParaRPr b="1" sz="2000"/>
                    </a:p>
                  </a:txBody>
                  <a:tcPr marT="91425" marB="91425" marR="91425" marL="91425">
                    <a:solidFill>
                      <a:srgbClr val="D9EAD3"/>
                    </a:solidFill>
                  </a:tcPr>
                </a:tc>
                <a:tc>
                  <a:txBody>
                    <a:bodyPr/>
                    <a:lstStyle/>
                    <a:p>
                      <a:pPr indent="0" lvl="0" marL="0" rtl="0" algn="l">
                        <a:spcBef>
                          <a:spcPts val="0"/>
                        </a:spcBef>
                        <a:spcAft>
                          <a:spcPts val="0"/>
                        </a:spcAft>
                        <a:buNone/>
                      </a:pPr>
                      <a:r>
                        <a:rPr b="1" lang="en-GB" sz="2100"/>
                        <a:t>C:N</a:t>
                      </a:r>
                      <a:endParaRPr b="1" sz="2100"/>
                    </a:p>
                  </a:txBody>
                  <a:tcPr marT="91425" marB="91425" marR="91425" marL="91425">
                    <a:solidFill>
                      <a:srgbClr val="D9EAD3"/>
                    </a:solidFill>
                  </a:tcPr>
                </a:tc>
              </a:tr>
              <a:tr h="492600">
                <a:tc>
                  <a:txBody>
                    <a:bodyPr/>
                    <a:lstStyle/>
                    <a:p>
                      <a:pPr indent="0" lvl="0" marL="0" rtl="0" algn="l">
                        <a:spcBef>
                          <a:spcPts val="0"/>
                        </a:spcBef>
                        <a:spcAft>
                          <a:spcPts val="0"/>
                        </a:spcAft>
                        <a:buNone/>
                      </a:pPr>
                      <a:r>
                        <a:rPr lang="en-GB" sz="2100"/>
                        <a:t>Vegetable scraps</a:t>
                      </a:r>
                      <a:endParaRPr sz="2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2100"/>
                        <a:t>25:1</a:t>
                      </a:r>
                      <a:endParaRPr sz="2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r>
              <a:tr h="466200">
                <a:tc>
                  <a:txBody>
                    <a:bodyPr/>
                    <a:lstStyle/>
                    <a:p>
                      <a:pPr indent="0" lvl="0" marL="0" rtl="0" algn="l">
                        <a:spcBef>
                          <a:spcPts val="0"/>
                        </a:spcBef>
                        <a:spcAft>
                          <a:spcPts val="0"/>
                        </a:spcAft>
                        <a:buNone/>
                      </a:pPr>
                      <a:r>
                        <a:rPr lang="en-GB" sz="2100"/>
                        <a:t>Coffee grounds</a:t>
                      </a:r>
                      <a:endParaRPr sz="2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2100"/>
                        <a:t>20:1</a:t>
                      </a:r>
                      <a:endParaRPr sz="2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75025">
                <a:tc>
                  <a:txBody>
                    <a:bodyPr/>
                    <a:lstStyle/>
                    <a:p>
                      <a:pPr indent="0" lvl="0" marL="0" rtl="0" algn="l">
                        <a:spcBef>
                          <a:spcPts val="0"/>
                        </a:spcBef>
                        <a:spcAft>
                          <a:spcPts val="0"/>
                        </a:spcAft>
                        <a:buNone/>
                      </a:pPr>
                      <a:r>
                        <a:rPr lang="en-GB" sz="2100"/>
                        <a:t>Grass clippings </a:t>
                      </a:r>
                      <a:endParaRPr sz="2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2100"/>
                        <a:t>20:1</a:t>
                      </a:r>
                      <a:endParaRPr sz="2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0925">
                <a:tc>
                  <a:txBody>
                    <a:bodyPr/>
                    <a:lstStyle/>
                    <a:p>
                      <a:pPr indent="0" lvl="0" marL="0" rtl="0" algn="l">
                        <a:spcBef>
                          <a:spcPts val="0"/>
                        </a:spcBef>
                        <a:spcAft>
                          <a:spcPts val="0"/>
                        </a:spcAft>
                        <a:buNone/>
                      </a:pPr>
                      <a:r>
                        <a:rPr lang="en-GB" sz="2100"/>
                        <a:t>Manure </a:t>
                      </a:r>
                      <a:endParaRPr sz="2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2100"/>
                        <a:t>15:1</a:t>
                      </a:r>
                      <a:endParaRPr sz="2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34650">
                <a:tc>
                  <a:txBody>
                    <a:bodyPr/>
                    <a:lstStyle/>
                    <a:p>
                      <a:pPr indent="0" lvl="0" marL="0" rtl="0" algn="l">
                        <a:spcBef>
                          <a:spcPts val="0"/>
                        </a:spcBef>
                        <a:spcAft>
                          <a:spcPts val="0"/>
                        </a:spcAft>
                        <a:buNone/>
                      </a:pPr>
                      <a:r>
                        <a:rPr lang="en-GB" sz="2100"/>
                        <a:t>Vetch (similar for other legumes) </a:t>
                      </a:r>
                      <a:endParaRPr sz="2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GB" sz="2100"/>
                        <a:t>11:1</a:t>
                      </a:r>
                      <a:endParaRPr sz="2100"/>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265" name="Google Shape;265;p39"/>
          <p:cNvSpPr txBox="1"/>
          <p:nvPr/>
        </p:nvSpPr>
        <p:spPr>
          <a:xfrm>
            <a:off x="181650" y="4303500"/>
            <a:ext cx="8319300" cy="507900"/>
          </a:xfrm>
          <a:prstGeom prst="rect">
            <a:avLst/>
          </a:prstGeom>
          <a:solidFill>
            <a:srgbClr val="EAD1DC"/>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2100">
                <a:solidFill>
                  <a:schemeClr val="dk1"/>
                </a:solidFill>
              </a:rPr>
              <a:t>Aim for roughly 50:50 mix of high carbon and high nitrogen materials </a:t>
            </a:r>
            <a:endParaRPr/>
          </a:p>
        </p:txBody>
      </p:sp>
      <p:sp>
        <p:nvSpPr>
          <p:cNvPr id="266" name="Google Shape;266;p39"/>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0"/>
          <p:cNvPicPr preferRelativeResize="0"/>
          <p:nvPr/>
        </p:nvPicPr>
        <p:blipFill>
          <a:blip r:embed="rId3">
            <a:alphaModFix/>
          </a:blip>
          <a:stretch>
            <a:fillRect/>
          </a:stretch>
        </p:blipFill>
        <p:spPr>
          <a:xfrm>
            <a:off x="8079300" y="0"/>
            <a:ext cx="1064701" cy="1064701"/>
          </a:xfrm>
          <a:prstGeom prst="rect">
            <a:avLst/>
          </a:prstGeom>
          <a:noFill/>
          <a:ln>
            <a:noFill/>
          </a:ln>
        </p:spPr>
      </p:pic>
      <p:sp>
        <p:nvSpPr>
          <p:cNvPr id="272" name="Google Shape;272;p40"/>
          <p:cNvSpPr txBox="1"/>
          <p:nvPr/>
        </p:nvSpPr>
        <p:spPr>
          <a:xfrm>
            <a:off x="240000" y="1554575"/>
            <a:ext cx="7264200" cy="400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a:p>
        </p:txBody>
      </p:sp>
      <p:sp>
        <p:nvSpPr>
          <p:cNvPr id="273" name="Google Shape;273;p40"/>
          <p:cNvSpPr txBox="1"/>
          <p:nvPr/>
        </p:nvSpPr>
        <p:spPr>
          <a:xfrm>
            <a:off x="240000" y="1381075"/>
            <a:ext cx="4273200" cy="4926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sz="2000">
              <a:solidFill>
                <a:schemeClr val="dk1"/>
              </a:solidFill>
            </a:endParaRPr>
          </a:p>
        </p:txBody>
      </p:sp>
      <p:sp>
        <p:nvSpPr>
          <p:cNvPr id="274" name="Google Shape;274;p40"/>
          <p:cNvSpPr txBox="1"/>
          <p:nvPr>
            <p:ph type="title"/>
          </p:nvPr>
        </p:nvSpPr>
        <p:spPr>
          <a:xfrm>
            <a:off x="74500" y="138150"/>
            <a:ext cx="7946400" cy="10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000">
                <a:solidFill>
                  <a:schemeClr val="accent5"/>
                </a:solidFill>
                <a:latin typeface="Nunito ExtraBold"/>
                <a:ea typeface="Nunito ExtraBold"/>
                <a:cs typeface="Nunito ExtraBold"/>
                <a:sym typeface="Nunito ExtraBold"/>
              </a:rPr>
              <a:t>Getting the mix right - spot the signs</a:t>
            </a:r>
            <a:endParaRPr sz="3000">
              <a:solidFill>
                <a:schemeClr val="accent5"/>
              </a:solidFill>
              <a:latin typeface="Nunito ExtraBold"/>
              <a:ea typeface="Nunito ExtraBold"/>
              <a:cs typeface="Nunito ExtraBold"/>
              <a:sym typeface="Nunito ExtraBold"/>
            </a:endParaRPr>
          </a:p>
        </p:txBody>
      </p:sp>
      <p:sp>
        <p:nvSpPr>
          <p:cNvPr id="275" name="Google Shape;275;p40"/>
          <p:cNvSpPr txBox="1"/>
          <p:nvPr/>
        </p:nvSpPr>
        <p:spPr>
          <a:xfrm>
            <a:off x="199519" y="1583850"/>
            <a:ext cx="4332000" cy="32631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GB" sz="2000">
                <a:solidFill>
                  <a:schemeClr val="dk1"/>
                </a:solidFill>
              </a:rPr>
              <a:t>Too much high nitrogen matter:  </a:t>
            </a:r>
            <a:endParaRPr b="1"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Smelly </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Wet and slow to </a:t>
            </a:r>
            <a:r>
              <a:rPr lang="en-GB" sz="2000">
                <a:solidFill>
                  <a:schemeClr val="dk1"/>
                </a:solidFill>
              </a:rPr>
              <a:t>break down </a:t>
            </a:r>
            <a:endParaRPr sz="2000">
              <a:solidFill>
                <a:schemeClr val="dk1"/>
              </a:solidFill>
            </a:endParaRPr>
          </a:p>
          <a:p>
            <a:pPr indent="0" lvl="0" marL="0" rtl="0" algn="l">
              <a:lnSpc>
                <a:spcPct val="150000"/>
              </a:lnSpc>
              <a:spcBef>
                <a:spcPts val="0"/>
              </a:spcBef>
              <a:spcAft>
                <a:spcPts val="0"/>
              </a:spcAft>
              <a:buNone/>
            </a:pPr>
            <a:r>
              <a:rPr lang="en-GB" sz="2000">
                <a:solidFill>
                  <a:schemeClr val="dk1"/>
                </a:solidFill>
                <a:highlight>
                  <a:srgbClr val="EAD1DC"/>
                </a:highlight>
              </a:rPr>
              <a:t>Mix in bulky, high carbon materials like wood chip/scrunched up newspaper/torn up cardboard and /or poke holes or turn to add air</a:t>
            </a:r>
            <a:endParaRPr sz="2000">
              <a:solidFill>
                <a:schemeClr val="dk1"/>
              </a:solidFill>
              <a:highlight>
                <a:srgbClr val="EAD1DC"/>
              </a:highlight>
            </a:endParaRPr>
          </a:p>
        </p:txBody>
      </p:sp>
      <p:sp>
        <p:nvSpPr>
          <p:cNvPr id="276" name="Google Shape;276;p40"/>
          <p:cNvSpPr txBox="1"/>
          <p:nvPr/>
        </p:nvSpPr>
        <p:spPr>
          <a:xfrm>
            <a:off x="4572000" y="1583850"/>
            <a:ext cx="4332000" cy="2801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GB" sz="2000">
                <a:solidFill>
                  <a:schemeClr val="dk1"/>
                </a:solidFill>
              </a:rPr>
              <a:t>T</a:t>
            </a:r>
            <a:r>
              <a:rPr b="1" lang="en-GB" sz="2000">
                <a:solidFill>
                  <a:schemeClr val="dk1"/>
                </a:solidFill>
              </a:rPr>
              <a:t>oo </a:t>
            </a:r>
            <a:r>
              <a:rPr b="1" lang="en-GB" sz="2000">
                <a:solidFill>
                  <a:schemeClr val="dk1"/>
                </a:solidFill>
              </a:rPr>
              <a:t>much </a:t>
            </a:r>
            <a:r>
              <a:rPr b="1" lang="en-GB" sz="2000">
                <a:solidFill>
                  <a:schemeClr val="dk1"/>
                </a:solidFill>
              </a:rPr>
              <a:t>high carbon matter:  </a:t>
            </a:r>
            <a:endParaRPr b="1"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Dry pile and slow to break down</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Ants in the pile </a:t>
            </a:r>
            <a:endParaRPr sz="2000">
              <a:solidFill>
                <a:schemeClr val="dk1"/>
              </a:solidFill>
            </a:endParaRPr>
          </a:p>
          <a:p>
            <a:pPr indent="0" lvl="0" marL="0" rtl="0" algn="l">
              <a:lnSpc>
                <a:spcPct val="150000"/>
              </a:lnSpc>
              <a:spcBef>
                <a:spcPts val="0"/>
              </a:spcBef>
              <a:spcAft>
                <a:spcPts val="0"/>
              </a:spcAft>
              <a:buNone/>
            </a:pPr>
            <a:r>
              <a:rPr lang="en-GB" sz="2000">
                <a:solidFill>
                  <a:schemeClr val="dk1"/>
                </a:solidFill>
                <a:highlight>
                  <a:srgbClr val="EAD1DC"/>
                </a:highlight>
              </a:rPr>
              <a:t>Mix in high nitrogen materials and/or add water </a:t>
            </a:r>
            <a:endParaRPr sz="2000">
              <a:solidFill>
                <a:schemeClr val="dk1"/>
              </a:solidFill>
              <a:highlight>
                <a:srgbClr val="EAD1DC"/>
              </a:highlight>
            </a:endParaRPr>
          </a:p>
          <a:p>
            <a:pPr indent="0" lvl="0" marL="0" rtl="0" algn="l">
              <a:lnSpc>
                <a:spcPct val="150000"/>
              </a:lnSpc>
              <a:spcBef>
                <a:spcPts val="0"/>
              </a:spcBef>
              <a:spcAft>
                <a:spcPts val="0"/>
              </a:spcAft>
              <a:buNone/>
            </a:pPr>
            <a:r>
              <a:t/>
            </a:r>
            <a:endParaRPr sz="2000">
              <a:solidFill>
                <a:schemeClr val="dk1"/>
              </a:solidFill>
            </a:endParaRPr>
          </a:p>
        </p:txBody>
      </p:sp>
      <p:sp>
        <p:nvSpPr>
          <p:cNvPr id="277" name="Google Shape;277;p40"/>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1"/>
          <p:cNvSpPr txBox="1"/>
          <p:nvPr>
            <p:ph type="title"/>
          </p:nvPr>
        </p:nvSpPr>
        <p:spPr>
          <a:xfrm>
            <a:off x="111350" y="112150"/>
            <a:ext cx="8286000" cy="44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900">
                <a:solidFill>
                  <a:schemeClr val="accent5"/>
                </a:solidFill>
                <a:latin typeface="Nunito ExtraBold"/>
                <a:ea typeface="Nunito ExtraBold"/>
                <a:cs typeface="Nunito ExtraBold"/>
                <a:sym typeface="Nunito ExtraBold"/>
              </a:rPr>
              <a:t>Using compost </a:t>
            </a:r>
            <a:endParaRPr sz="3900">
              <a:latin typeface="Nunito ExtraBold"/>
              <a:ea typeface="Nunito ExtraBold"/>
              <a:cs typeface="Nunito ExtraBold"/>
              <a:sym typeface="Nunito ExtraBold"/>
            </a:endParaRPr>
          </a:p>
        </p:txBody>
      </p:sp>
      <p:sp>
        <p:nvSpPr>
          <p:cNvPr id="283" name="Google Shape;283;p41"/>
          <p:cNvSpPr txBox="1"/>
          <p:nvPr/>
        </p:nvSpPr>
        <p:spPr>
          <a:xfrm>
            <a:off x="3592750" y="2906175"/>
            <a:ext cx="51159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dk1"/>
                </a:solidFill>
                <a:latin typeface="Open Sans"/>
                <a:ea typeface="Open Sans"/>
                <a:cs typeface="Open Sans"/>
                <a:sym typeface="Open Sans"/>
              </a:rPr>
              <a:t>Finished compost will be dark brown-black, crumbly and smell earthy.</a:t>
            </a:r>
            <a:endParaRPr sz="2000">
              <a:solidFill>
                <a:schemeClr val="dk1"/>
              </a:solidFill>
              <a:latin typeface="Open Sans"/>
              <a:ea typeface="Open Sans"/>
              <a:cs typeface="Open Sans"/>
              <a:sym typeface="Open Sans"/>
            </a:endParaRPr>
          </a:p>
          <a:p>
            <a:pPr indent="-355600" lvl="0" marL="457200" rtl="0" algn="l">
              <a:spcBef>
                <a:spcPts val="0"/>
              </a:spcBef>
              <a:spcAft>
                <a:spcPts val="0"/>
              </a:spcAft>
              <a:buSzPts val="2000"/>
              <a:buFont typeface="Open Sans"/>
              <a:buChar char="●"/>
            </a:pPr>
            <a:r>
              <a:rPr lang="en-GB" sz="2000">
                <a:solidFill>
                  <a:schemeClr val="dk1"/>
                </a:solidFill>
                <a:latin typeface="Open Sans"/>
                <a:ea typeface="Open Sans"/>
                <a:cs typeface="Open Sans"/>
                <a:sym typeface="Open Sans"/>
              </a:rPr>
              <a:t>As a mulch</a:t>
            </a:r>
            <a:endParaRPr sz="2000">
              <a:latin typeface="Open Sans"/>
              <a:ea typeface="Open Sans"/>
              <a:cs typeface="Open Sans"/>
              <a:sym typeface="Open Sans"/>
            </a:endParaRPr>
          </a:p>
          <a:p>
            <a:pPr indent="-355600" lvl="0" marL="457200" rtl="0" algn="l">
              <a:spcBef>
                <a:spcPts val="0"/>
              </a:spcBef>
              <a:spcAft>
                <a:spcPts val="0"/>
              </a:spcAft>
              <a:buSzPts val="2000"/>
              <a:buFont typeface="Open Sans"/>
              <a:buChar char="●"/>
            </a:pPr>
            <a:r>
              <a:rPr lang="en-GB" sz="2000">
                <a:latin typeface="Open Sans"/>
                <a:ea typeface="Open Sans"/>
                <a:cs typeface="Open Sans"/>
                <a:sym typeface="Open Sans"/>
              </a:rPr>
              <a:t>Add to pots </a:t>
            </a:r>
            <a:endParaRPr sz="2000">
              <a:latin typeface="Open Sans"/>
              <a:ea typeface="Open Sans"/>
              <a:cs typeface="Open Sans"/>
              <a:sym typeface="Open Sans"/>
            </a:endParaRPr>
          </a:p>
          <a:p>
            <a:pPr indent="-355600" lvl="0" marL="457200" rtl="0" algn="l">
              <a:spcBef>
                <a:spcPts val="0"/>
              </a:spcBef>
              <a:spcAft>
                <a:spcPts val="0"/>
              </a:spcAft>
              <a:buSzPts val="2000"/>
              <a:buFont typeface="Open Sans"/>
              <a:buChar char="●"/>
            </a:pPr>
            <a:r>
              <a:rPr lang="en-GB" sz="2000">
                <a:latin typeface="Open Sans"/>
                <a:ea typeface="Open Sans"/>
                <a:cs typeface="Open Sans"/>
                <a:sym typeface="Open Sans"/>
              </a:rPr>
              <a:t>Feed your lawn </a:t>
            </a:r>
            <a:endParaRPr sz="2000">
              <a:latin typeface="Open Sans"/>
              <a:ea typeface="Open Sans"/>
              <a:cs typeface="Open Sans"/>
              <a:sym typeface="Open Sans"/>
            </a:endParaRPr>
          </a:p>
          <a:p>
            <a:pPr indent="-355600" lvl="0" marL="457200" rtl="0" algn="l">
              <a:spcBef>
                <a:spcPts val="0"/>
              </a:spcBef>
              <a:spcAft>
                <a:spcPts val="0"/>
              </a:spcAft>
              <a:buSzPts val="2000"/>
              <a:buFont typeface="Open Sans"/>
              <a:buChar char="●"/>
            </a:pPr>
            <a:r>
              <a:rPr lang="en-GB" sz="2000">
                <a:latin typeface="Open Sans"/>
                <a:ea typeface="Open Sans"/>
                <a:cs typeface="Open Sans"/>
                <a:sym typeface="Open Sans"/>
              </a:rPr>
              <a:t>Make compost tea</a:t>
            </a:r>
            <a:endParaRPr sz="2000">
              <a:latin typeface="Open Sans"/>
              <a:ea typeface="Open Sans"/>
              <a:cs typeface="Open Sans"/>
              <a:sym typeface="Open Sans"/>
            </a:endParaRPr>
          </a:p>
        </p:txBody>
      </p:sp>
      <p:pic>
        <p:nvPicPr>
          <p:cNvPr id="284" name="Google Shape;284;p41"/>
          <p:cNvPicPr preferRelativeResize="0"/>
          <p:nvPr/>
        </p:nvPicPr>
        <p:blipFill>
          <a:blip r:embed="rId3">
            <a:alphaModFix/>
          </a:blip>
          <a:stretch>
            <a:fillRect/>
          </a:stretch>
        </p:blipFill>
        <p:spPr>
          <a:xfrm>
            <a:off x="545926" y="2802275"/>
            <a:ext cx="2742257" cy="1827725"/>
          </a:xfrm>
          <a:prstGeom prst="rect">
            <a:avLst/>
          </a:prstGeom>
          <a:noFill/>
          <a:ln>
            <a:noFill/>
          </a:ln>
        </p:spPr>
      </p:pic>
      <p:pic>
        <p:nvPicPr>
          <p:cNvPr id="285" name="Google Shape;285;p41"/>
          <p:cNvPicPr preferRelativeResize="0"/>
          <p:nvPr/>
        </p:nvPicPr>
        <p:blipFill>
          <a:blip r:embed="rId4">
            <a:alphaModFix/>
          </a:blip>
          <a:stretch>
            <a:fillRect/>
          </a:stretch>
        </p:blipFill>
        <p:spPr>
          <a:xfrm>
            <a:off x="367800" y="807375"/>
            <a:ext cx="3489576" cy="1827725"/>
          </a:xfrm>
          <a:prstGeom prst="rect">
            <a:avLst/>
          </a:prstGeom>
          <a:noFill/>
          <a:ln>
            <a:noFill/>
          </a:ln>
        </p:spPr>
      </p:pic>
      <p:pic>
        <p:nvPicPr>
          <p:cNvPr id="286" name="Google Shape;286;p41"/>
          <p:cNvPicPr preferRelativeResize="0"/>
          <p:nvPr/>
        </p:nvPicPr>
        <p:blipFill rotWithShape="1">
          <a:blip r:embed="rId5">
            <a:alphaModFix/>
          </a:blip>
          <a:srcRect b="0" l="7177" r="-5631" t="0"/>
          <a:stretch/>
        </p:blipFill>
        <p:spPr>
          <a:xfrm>
            <a:off x="4327525" y="807375"/>
            <a:ext cx="3675800" cy="1827725"/>
          </a:xfrm>
          <a:prstGeom prst="rect">
            <a:avLst/>
          </a:prstGeom>
          <a:noFill/>
          <a:ln>
            <a:noFill/>
          </a:ln>
        </p:spPr>
      </p:pic>
      <p:sp>
        <p:nvSpPr>
          <p:cNvPr id="287" name="Google Shape;287;p41"/>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2"/>
          <p:cNvSpPr txBox="1"/>
          <p:nvPr>
            <p:ph idx="1" type="body"/>
          </p:nvPr>
        </p:nvSpPr>
        <p:spPr>
          <a:xfrm>
            <a:off x="2286200" y="1415475"/>
            <a:ext cx="3405900" cy="3305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GB">
                <a:solidFill>
                  <a:srgbClr val="000000"/>
                </a:solidFill>
              </a:rPr>
              <a:t>Costs £25</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Takes 6-12 months</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Garden waste</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To avoid rats, only add food waste if bottom is sealed </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Turn monthly with compost aerator </a:t>
            </a:r>
            <a:endParaRPr>
              <a:solidFill>
                <a:srgbClr val="000000"/>
              </a:solidFill>
            </a:endParaRPr>
          </a:p>
        </p:txBody>
      </p:sp>
      <p:pic>
        <p:nvPicPr>
          <p:cNvPr id="293" name="Google Shape;293;p42"/>
          <p:cNvPicPr preferRelativeResize="0"/>
          <p:nvPr/>
        </p:nvPicPr>
        <p:blipFill rotWithShape="1">
          <a:blip r:embed="rId3">
            <a:alphaModFix/>
          </a:blip>
          <a:srcRect b="9692" l="46317" r="15326" t="2910"/>
          <a:stretch/>
        </p:blipFill>
        <p:spPr>
          <a:xfrm>
            <a:off x="121475" y="1387200"/>
            <a:ext cx="2051374" cy="2971475"/>
          </a:xfrm>
          <a:prstGeom prst="rect">
            <a:avLst/>
          </a:prstGeom>
          <a:noFill/>
          <a:ln>
            <a:noFill/>
          </a:ln>
        </p:spPr>
      </p:pic>
      <p:pic>
        <p:nvPicPr>
          <p:cNvPr id="294" name="Google Shape;294;p42"/>
          <p:cNvPicPr preferRelativeResize="0"/>
          <p:nvPr/>
        </p:nvPicPr>
        <p:blipFill rotWithShape="1">
          <a:blip r:embed="rId4">
            <a:alphaModFix/>
          </a:blip>
          <a:srcRect b="0" l="34751" r="32645" t="0"/>
          <a:stretch/>
        </p:blipFill>
        <p:spPr>
          <a:xfrm>
            <a:off x="7145950" y="967400"/>
            <a:ext cx="883375" cy="2709550"/>
          </a:xfrm>
          <a:prstGeom prst="rect">
            <a:avLst/>
          </a:prstGeom>
          <a:noFill/>
          <a:ln>
            <a:noFill/>
          </a:ln>
        </p:spPr>
      </p:pic>
      <p:pic>
        <p:nvPicPr>
          <p:cNvPr id="295" name="Google Shape;295;p42"/>
          <p:cNvPicPr preferRelativeResize="0"/>
          <p:nvPr/>
        </p:nvPicPr>
        <p:blipFill>
          <a:blip r:embed="rId5">
            <a:alphaModFix/>
          </a:blip>
          <a:stretch>
            <a:fillRect/>
          </a:stretch>
        </p:blipFill>
        <p:spPr>
          <a:xfrm>
            <a:off x="5934425" y="1116650"/>
            <a:ext cx="1211519" cy="2411049"/>
          </a:xfrm>
          <a:prstGeom prst="rect">
            <a:avLst/>
          </a:prstGeom>
          <a:noFill/>
          <a:ln>
            <a:noFill/>
          </a:ln>
        </p:spPr>
      </p:pic>
      <p:sp>
        <p:nvSpPr>
          <p:cNvPr id="296" name="Google Shape;296;p42"/>
          <p:cNvSpPr txBox="1"/>
          <p:nvPr/>
        </p:nvSpPr>
        <p:spPr>
          <a:xfrm>
            <a:off x="6116825" y="3727975"/>
            <a:ext cx="2859000" cy="8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Compost aerators (~£30)</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GB"/>
              <a:t>Metal ones (on the right) are much more durable.</a:t>
            </a:r>
            <a:endParaRPr/>
          </a:p>
        </p:txBody>
      </p:sp>
      <p:pic>
        <p:nvPicPr>
          <p:cNvPr id="297" name="Google Shape;297;p42"/>
          <p:cNvPicPr preferRelativeResize="0"/>
          <p:nvPr/>
        </p:nvPicPr>
        <p:blipFill>
          <a:blip r:embed="rId6">
            <a:alphaModFix/>
          </a:blip>
          <a:stretch>
            <a:fillRect/>
          </a:stretch>
        </p:blipFill>
        <p:spPr>
          <a:xfrm>
            <a:off x="7722250" y="112100"/>
            <a:ext cx="1303376" cy="1303376"/>
          </a:xfrm>
          <a:prstGeom prst="rect">
            <a:avLst/>
          </a:prstGeom>
          <a:noFill/>
          <a:ln>
            <a:noFill/>
          </a:ln>
        </p:spPr>
      </p:pic>
      <p:sp>
        <p:nvSpPr>
          <p:cNvPr id="298" name="Google Shape;298;p42"/>
          <p:cNvSpPr txBox="1"/>
          <p:nvPr/>
        </p:nvSpPr>
        <p:spPr>
          <a:xfrm>
            <a:off x="121475" y="140388"/>
            <a:ext cx="69438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900">
                <a:solidFill>
                  <a:schemeClr val="accent5"/>
                </a:solidFill>
                <a:latin typeface="Nunito ExtraBold"/>
                <a:ea typeface="Nunito ExtraBold"/>
                <a:cs typeface="Nunito ExtraBold"/>
                <a:sym typeface="Nunito ExtraBold"/>
              </a:rPr>
              <a:t>Composting garden waste:</a:t>
            </a:r>
            <a:endParaRPr sz="3900">
              <a:solidFill>
                <a:schemeClr val="accent5"/>
              </a:solidFill>
              <a:latin typeface="Nunito ExtraBold"/>
              <a:ea typeface="Nunito ExtraBold"/>
              <a:cs typeface="Nunito ExtraBold"/>
              <a:sym typeface="Nunito ExtraBold"/>
            </a:endParaRPr>
          </a:p>
          <a:p>
            <a:pPr indent="0" lvl="0" marL="0" rtl="0" algn="l">
              <a:spcBef>
                <a:spcPts val="0"/>
              </a:spcBef>
              <a:spcAft>
                <a:spcPts val="0"/>
              </a:spcAft>
              <a:buNone/>
            </a:pPr>
            <a:r>
              <a:rPr lang="en-GB" sz="3000">
                <a:solidFill>
                  <a:schemeClr val="dk1"/>
                </a:solidFill>
                <a:latin typeface="Nunito ExtraBold"/>
                <a:ea typeface="Nunito ExtraBold"/>
                <a:cs typeface="Nunito ExtraBold"/>
                <a:sym typeface="Nunito ExtraBold"/>
              </a:rPr>
              <a:t>Dalek bins </a:t>
            </a:r>
            <a:endParaRPr sz="3000">
              <a:solidFill>
                <a:schemeClr val="dk1"/>
              </a:solidFill>
              <a:latin typeface="Nunito ExtraBold"/>
              <a:ea typeface="Nunito ExtraBold"/>
              <a:cs typeface="Nunito ExtraBold"/>
              <a:sym typeface="Nunito ExtraBold"/>
            </a:endParaRPr>
          </a:p>
        </p:txBody>
      </p:sp>
      <p:sp>
        <p:nvSpPr>
          <p:cNvPr id="299" name="Google Shape;299;p42"/>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43"/>
          <p:cNvPicPr preferRelativeResize="0"/>
          <p:nvPr/>
        </p:nvPicPr>
        <p:blipFill>
          <a:blip r:embed="rId3">
            <a:alphaModFix/>
          </a:blip>
          <a:stretch>
            <a:fillRect/>
          </a:stretch>
        </p:blipFill>
        <p:spPr>
          <a:xfrm>
            <a:off x="7722250" y="112100"/>
            <a:ext cx="1303376" cy="1303376"/>
          </a:xfrm>
          <a:prstGeom prst="rect">
            <a:avLst/>
          </a:prstGeom>
          <a:noFill/>
          <a:ln>
            <a:noFill/>
          </a:ln>
        </p:spPr>
      </p:pic>
      <p:sp>
        <p:nvSpPr>
          <p:cNvPr id="305" name="Google Shape;305;p43"/>
          <p:cNvSpPr txBox="1"/>
          <p:nvPr/>
        </p:nvSpPr>
        <p:spPr>
          <a:xfrm>
            <a:off x="272300" y="131275"/>
            <a:ext cx="69438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900">
                <a:solidFill>
                  <a:schemeClr val="accent5"/>
                </a:solidFill>
                <a:latin typeface="Nunito ExtraBold"/>
                <a:ea typeface="Nunito ExtraBold"/>
                <a:cs typeface="Nunito ExtraBold"/>
                <a:sym typeface="Nunito ExtraBold"/>
              </a:rPr>
              <a:t>Composting garden waste:</a:t>
            </a:r>
            <a:endParaRPr sz="3900">
              <a:solidFill>
                <a:schemeClr val="accent5"/>
              </a:solidFill>
              <a:latin typeface="Nunito ExtraBold"/>
              <a:ea typeface="Nunito ExtraBold"/>
              <a:cs typeface="Nunito ExtraBold"/>
              <a:sym typeface="Nunito ExtraBold"/>
            </a:endParaRPr>
          </a:p>
          <a:p>
            <a:pPr indent="0" lvl="0" marL="0" rtl="0" algn="l">
              <a:spcBef>
                <a:spcPts val="0"/>
              </a:spcBef>
              <a:spcAft>
                <a:spcPts val="0"/>
              </a:spcAft>
              <a:buNone/>
            </a:pPr>
            <a:r>
              <a:rPr lang="en-GB" sz="3000">
                <a:solidFill>
                  <a:schemeClr val="dk1"/>
                </a:solidFill>
                <a:latin typeface="Nunito ExtraBold"/>
                <a:ea typeface="Nunito ExtraBold"/>
                <a:cs typeface="Nunito ExtraBold"/>
                <a:sym typeface="Nunito ExtraBold"/>
              </a:rPr>
              <a:t>P</a:t>
            </a:r>
            <a:r>
              <a:rPr lang="en-GB" sz="3000">
                <a:solidFill>
                  <a:schemeClr val="dk1"/>
                </a:solidFill>
                <a:latin typeface="Nunito ExtraBold"/>
                <a:ea typeface="Nunito ExtraBold"/>
                <a:cs typeface="Nunito ExtraBold"/>
                <a:sym typeface="Nunito ExtraBold"/>
              </a:rPr>
              <a:t>allet bays </a:t>
            </a:r>
            <a:endParaRPr sz="3000">
              <a:solidFill>
                <a:schemeClr val="dk1"/>
              </a:solidFill>
              <a:latin typeface="Nunito ExtraBold"/>
              <a:ea typeface="Nunito ExtraBold"/>
              <a:cs typeface="Nunito ExtraBold"/>
              <a:sym typeface="Nunito ExtraBold"/>
            </a:endParaRPr>
          </a:p>
        </p:txBody>
      </p:sp>
      <p:sp>
        <p:nvSpPr>
          <p:cNvPr id="306" name="Google Shape;306;p43"/>
          <p:cNvSpPr txBox="1"/>
          <p:nvPr>
            <p:ph idx="1" type="body"/>
          </p:nvPr>
        </p:nvSpPr>
        <p:spPr>
          <a:xfrm>
            <a:off x="348850" y="3527175"/>
            <a:ext cx="8795100" cy="3305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GB">
                <a:solidFill>
                  <a:srgbClr val="000000"/>
                </a:solidFill>
              </a:rPr>
              <a:t>Easy and cheap to make </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Avoid food waste, perennial weeds, weed seeds and diseased material</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Best way is a 3-bay system: Fresh materials go into bin 1, semi-decomposed compost turned into bin 2, finally waste turned into bin 3 to mature and cool </a:t>
            </a:r>
            <a:endParaRPr>
              <a:solidFill>
                <a:srgbClr val="000000"/>
              </a:solidFill>
            </a:endParaRPr>
          </a:p>
        </p:txBody>
      </p:sp>
      <p:pic>
        <p:nvPicPr>
          <p:cNvPr id="307" name="Google Shape;307;p43"/>
          <p:cNvPicPr preferRelativeResize="0"/>
          <p:nvPr/>
        </p:nvPicPr>
        <p:blipFill rotWithShape="1">
          <a:blip r:embed="rId4">
            <a:alphaModFix/>
          </a:blip>
          <a:srcRect b="26176" l="0" r="5669" t="27393"/>
          <a:stretch/>
        </p:blipFill>
        <p:spPr>
          <a:xfrm>
            <a:off x="348850" y="1378075"/>
            <a:ext cx="5511900" cy="2037450"/>
          </a:xfrm>
          <a:prstGeom prst="rect">
            <a:avLst/>
          </a:prstGeom>
          <a:noFill/>
          <a:ln>
            <a:noFill/>
          </a:ln>
        </p:spPr>
      </p:pic>
      <p:sp>
        <p:nvSpPr>
          <p:cNvPr id="308" name="Google Shape;308;p43"/>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6"/>
          <p:cNvSpPr txBox="1"/>
          <p:nvPr>
            <p:ph type="title"/>
          </p:nvPr>
        </p:nvSpPr>
        <p:spPr>
          <a:xfrm>
            <a:off x="152400" y="151200"/>
            <a:ext cx="8991600" cy="85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4000">
                <a:solidFill>
                  <a:schemeClr val="accent5"/>
                </a:solidFill>
                <a:latin typeface="Nunito ExtraBold"/>
                <a:ea typeface="Nunito ExtraBold"/>
                <a:cs typeface="Nunito ExtraBold"/>
                <a:sym typeface="Nunito ExtraBold"/>
              </a:rPr>
              <a:t>About Replenish </a:t>
            </a:r>
            <a:endParaRPr sz="4200">
              <a:solidFill>
                <a:schemeClr val="accent5"/>
              </a:solidFill>
              <a:latin typeface="Nunito"/>
              <a:ea typeface="Nunito"/>
              <a:cs typeface="Nunito"/>
              <a:sym typeface="Nunito"/>
            </a:endParaRPr>
          </a:p>
        </p:txBody>
      </p:sp>
      <p:sp>
        <p:nvSpPr>
          <p:cNvPr id="127" name="Google Shape;127;p26"/>
          <p:cNvSpPr txBox="1"/>
          <p:nvPr/>
        </p:nvSpPr>
        <p:spPr>
          <a:xfrm>
            <a:off x="-391525" y="-68275"/>
            <a:ext cx="157500" cy="3555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roxima Nova"/>
              <a:ea typeface="Proxima Nova"/>
              <a:cs typeface="Proxima Nova"/>
              <a:sym typeface="Proxima Nova"/>
            </a:endParaRPr>
          </a:p>
        </p:txBody>
      </p:sp>
      <p:pic>
        <p:nvPicPr>
          <p:cNvPr id="128" name="Google Shape;128;p26"/>
          <p:cNvPicPr preferRelativeResize="0"/>
          <p:nvPr/>
        </p:nvPicPr>
        <p:blipFill rotWithShape="1">
          <a:blip r:embed="rId3">
            <a:alphaModFix/>
          </a:blip>
          <a:srcRect b="12497" l="14138" r="13836" t="5170"/>
          <a:stretch/>
        </p:blipFill>
        <p:spPr>
          <a:xfrm>
            <a:off x="8318777" y="36137"/>
            <a:ext cx="749022" cy="856201"/>
          </a:xfrm>
          <a:prstGeom prst="rect">
            <a:avLst/>
          </a:prstGeom>
          <a:noFill/>
          <a:ln>
            <a:noFill/>
          </a:ln>
        </p:spPr>
      </p:pic>
      <p:sp>
        <p:nvSpPr>
          <p:cNvPr id="129" name="Google Shape;129;p26"/>
          <p:cNvSpPr txBox="1"/>
          <p:nvPr/>
        </p:nvSpPr>
        <p:spPr>
          <a:xfrm>
            <a:off x="152400" y="892350"/>
            <a:ext cx="8619900" cy="1416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sz="2000">
                <a:solidFill>
                  <a:schemeClr val="dk1"/>
                </a:solidFill>
              </a:rPr>
              <a:t>Supporting residents of Oxfordshire to grow and cook nutritious food with zero wastage. </a:t>
            </a:r>
            <a:r>
              <a:rPr lang="en-GB" sz="2000" u="sng">
                <a:solidFill>
                  <a:schemeClr val="hlink"/>
                </a:solidFill>
                <a:hlinkClick r:id="rId4"/>
              </a:rPr>
              <a:t>www.replenishoxfordshire.com</a:t>
            </a:r>
            <a:r>
              <a:rPr lang="en-GB" sz="2000">
                <a:solidFill>
                  <a:schemeClr val="dk1"/>
                </a:solidFill>
              </a:rPr>
              <a:t> </a:t>
            </a:r>
            <a:endParaRPr sz="2000">
              <a:solidFill>
                <a:schemeClr val="dk1"/>
              </a:solidFill>
            </a:endParaRPr>
          </a:p>
          <a:p>
            <a:pPr indent="0" lvl="0" marL="0" rtl="0" algn="l">
              <a:lnSpc>
                <a:spcPct val="150000"/>
              </a:lnSpc>
              <a:spcBef>
                <a:spcPts val="0"/>
              </a:spcBef>
              <a:spcAft>
                <a:spcPts val="0"/>
              </a:spcAft>
              <a:buNone/>
            </a:pPr>
            <a:r>
              <a:rPr lang="en-GB" sz="2000">
                <a:solidFill>
                  <a:schemeClr val="dk1"/>
                </a:solidFill>
              </a:rPr>
              <a:t> </a:t>
            </a:r>
            <a:endParaRPr/>
          </a:p>
        </p:txBody>
      </p:sp>
      <p:pic>
        <p:nvPicPr>
          <p:cNvPr id="130" name="Google Shape;130;p26"/>
          <p:cNvPicPr preferRelativeResize="0"/>
          <p:nvPr/>
        </p:nvPicPr>
        <p:blipFill rotWithShape="1">
          <a:blip r:embed="rId5">
            <a:alphaModFix/>
          </a:blip>
          <a:srcRect b="0" l="18507" r="0" t="0"/>
          <a:stretch/>
        </p:blipFill>
        <p:spPr>
          <a:xfrm>
            <a:off x="4674150" y="1943600"/>
            <a:ext cx="3299896" cy="2386375"/>
          </a:xfrm>
          <a:prstGeom prst="rect">
            <a:avLst/>
          </a:prstGeom>
          <a:noFill/>
          <a:ln>
            <a:noFill/>
          </a:ln>
        </p:spPr>
      </p:pic>
      <p:pic>
        <p:nvPicPr>
          <p:cNvPr id="131" name="Google Shape;131;p26"/>
          <p:cNvPicPr preferRelativeResize="0"/>
          <p:nvPr/>
        </p:nvPicPr>
        <p:blipFill rotWithShape="1">
          <a:blip r:embed="rId6">
            <a:alphaModFix/>
          </a:blip>
          <a:srcRect b="0" l="0" r="0" t="18374"/>
          <a:stretch/>
        </p:blipFill>
        <p:spPr>
          <a:xfrm>
            <a:off x="534000" y="1943600"/>
            <a:ext cx="3897923" cy="2386376"/>
          </a:xfrm>
          <a:prstGeom prst="rect">
            <a:avLst/>
          </a:prstGeom>
          <a:noFill/>
          <a:ln>
            <a:noFill/>
          </a:ln>
        </p:spPr>
      </p:pic>
      <p:pic>
        <p:nvPicPr>
          <p:cNvPr id="132" name="Google Shape;132;p26"/>
          <p:cNvPicPr preferRelativeResize="0"/>
          <p:nvPr/>
        </p:nvPicPr>
        <p:blipFill rotWithShape="1">
          <a:blip r:embed="rId7">
            <a:alphaModFix/>
          </a:blip>
          <a:srcRect b="27344" l="0" r="0" t="27435"/>
          <a:stretch/>
        </p:blipFill>
        <p:spPr>
          <a:xfrm>
            <a:off x="6929698" y="4414476"/>
            <a:ext cx="2061900" cy="620489"/>
          </a:xfrm>
          <a:prstGeom prst="rect">
            <a:avLst/>
          </a:prstGeom>
          <a:noFill/>
          <a:ln>
            <a:noFill/>
          </a:ln>
        </p:spPr>
      </p:pic>
      <p:sp>
        <p:nvSpPr>
          <p:cNvPr id="133" name="Google Shape;133;p26"/>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44"/>
          <p:cNvPicPr preferRelativeResize="0"/>
          <p:nvPr/>
        </p:nvPicPr>
        <p:blipFill>
          <a:blip r:embed="rId3">
            <a:alphaModFix/>
          </a:blip>
          <a:stretch>
            <a:fillRect/>
          </a:stretch>
        </p:blipFill>
        <p:spPr>
          <a:xfrm>
            <a:off x="7722250" y="112100"/>
            <a:ext cx="1303376" cy="1303376"/>
          </a:xfrm>
          <a:prstGeom prst="rect">
            <a:avLst/>
          </a:prstGeom>
          <a:noFill/>
          <a:ln>
            <a:noFill/>
          </a:ln>
        </p:spPr>
      </p:pic>
      <p:sp>
        <p:nvSpPr>
          <p:cNvPr id="314" name="Google Shape;314;p44"/>
          <p:cNvSpPr txBox="1"/>
          <p:nvPr/>
        </p:nvSpPr>
        <p:spPr>
          <a:xfrm>
            <a:off x="2766175" y="1455700"/>
            <a:ext cx="6063000" cy="2717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sz="1800">
                <a:solidFill>
                  <a:schemeClr val="dk1"/>
                </a:solidFill>
              </a:rPr>
              <a:t>Costs from £140  </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GB" sz="1800">
                <a:solidFill>
                  <a:schemeClr val="dk1"/>
                </a:solidFill>
              </a:rPr>
              <a:t>Hot composting 40-60 </a:t>
            </a:r>
            <a:r>
              <a:rPr lang="en-GB" sz="1800">
                <a:solidFill>
                  <a:schemeClr val="dk1"/>
                </a:solidFill>
              </a:rPr>
              <a:t>°C </a:t>
            </a:r>
            <a:r>
              <a:rPr lang="en-GB" sz="1800">
                <a:solidFill>
                  <a:schemeClr val="dk1"/>
                </a:solidFill>
              </a:rPr>
              <a:t>in an Insulated bin </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GB" sz="1800">
                <a:solidFill>
                  <a:schemeClr val="dk1"/>
                </a:solidFill>
              </a:rPr>
              <a:t>Heat kills weed seeds and pathogens in meat/fish</a:t>
            </a:r>
            <a:endParaRPr sz="1800">
              <a:solidFill>
                <a:schemeClr val="dk1"/>
              </a:solidFill>
            </a:endParaRPr>
          </a:p>
          <a:p>
            <a:pPr indent="-342900" lvl="0" marL="457200" rtl="0" algn="l">
              <a:spcBef>
                <a:spcPts val="0"/>
              </a:spcBef>
              <a:spcAft>
                <a:spcPts val="0"/>
              </a:spcAft>
              <a:buClr>
                <a:schemeClr val="dk1"/>
              </a:buClr>
              <a:buSzPts val="1800"/>
              <a:buChar char="●"/>
            </a:pPr>
            <a:r>
              <a:rPr lang="en-GB" sz="1800">
                <a:solidFill>
                  <a:schemeClr val="dk1"/>
                </a:solidFill>
              </a:rPr>
              <a:t>Mostly for food waste, could add some garden waste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GB" sz="1800">
                <a:solidFill>
                  <a:schemeClr val="dk1"/>
                </a:solidFill>
              </a:rPr>
              <a:t>Rat-proof, in theory</a:t>
            </a:r>
            <a:endParaRPr sz="1800">
              <a:solidFill>
                <a:schemeClr val="dk1"/>
              </a:solidFill>
            </a:endParaRPr>
          </a:p>
          <a:p>
            <a:pPr indent="-342900" lvl="0" marL="457200" rtl="0" algn="l">
              <a:spcBef>
                <a:spcPts val="0"/>
              </a:spcBef>
              <a:spcAft>
                <a:spcPts val="0"/>
              </a:spcAft>
              <a:buClr>
                <a:schemeClr val="dk1"/>
              </a:buClr>
              <a:buSzPts val="1800"/>
              <a:buChar char="●"/>
            </a:pPr>
            <a:r>
              <a:rPr lang="en-GB" sz="1800">
                <a:solidFill>
                  <a:schemeClr val="dk1"/>
                </a:solidFill>
              </a:rPr>
              <a:t>Faster composting process - approx. 3 months</a:t>
            </a:r>
            <a:endParaRPr sz="1800">
              <a:solidFill>
                <a:schemeClr val="dk1"/>
              </a:solidFill>
            </a:endParaRPr>
          </a:p>
          <a:p>
            <a:pPr indent="0" lvl="0" marL="0" rtl="0" algn="l">
              <a:lnSpc>
                <a:spcPct val="115000"/>
              </a:lnSpc>
              <a:spcBef>
                <a:spcPts val="1200"/>
              </a:spcBef>
              <a:spcAft>
                <a:spcPts val="1200"/>
              </a:spcAft>
              <a:buNone/>
            </a:pPr>
            <a:r>
              <a:t/>
            </a:r>
            <a:endParaRPr sz="1800">
              <a:solidFill>
                <a:schemeClr val="dk1"/>
              </a:solidFill>
            </a:endParaRPr>
          </a:p>
        </p:txBody>
      </p:sp>
      <p:pic>
        <p:nvPicPr>
          <p:cNvPr id="315" name="Google Shape;315;p44"/>
          <p:cNvPicPr preferRelativeResize="0"/>
          <p:nvPr/>
        </p:nvPicPr>
        <p:blipFill>
          <a:blip r:embed="rId4">
            <a:alphaModFix/>
          </a:blip>
          <a:stretch>
            <a:fillRect/>
          </a:stretch>
        </p:blipFill>
        <p:spPr>
          <a:xfrm>
            <a:off x="350575" y="1387188"/>
            <a:ext cx="2249201" cy="3367224"/>
          </a:xfrm>
          <a:prstGeom prst="rect">
            <a:avLst/>
          </a:prstGeom>
          <a:noFill/>
          <a:ln>
            <a:noFill/>
          </a:ln>
        </p:spPr>
      </p:pic>
      <p:sp>
        <p:nvSpPr>
          <p:cNvPr id="316" name="Google Shape;316;p44"/>
          <p:cNvSpPr txBox="1"/>
          <p:nvPr/>
        </p:nvSpPr>
        <p:spPr>
          <a:xfrm>
            <a:off x="251575" y="140388"/>
            <a:ext cx="69438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900">
                <a:solidFill>
                  <a:schemeClr val="accent5"/>
                </a:solidFill>
                <a:latin typeface="Nunito ExtraBold"/>
                <a:ea typeface="Nunito ExtraBold"/>
                <a:cs typeface="Nunito ExtraBold"/>
                <a:sym typeface="Nunito ExtraBold"/>
              </a:rPr>
              <a:t>Composting food waste:</a:t>
            </a:r>
            <a:endParaRPr sz="3900">
              <a:solidFill>
                <a:schemeClr val="accent5"/>
              </a:solidFill>
              <a:latin typeface="Nunito ExtraBold"/>
              <a:ea typeface="Nunito ExtraBold"/>
              <a:cs typeface="Nunito ExtraBold"/>
              <a:sym typeface="Nunito ExtraBold"/>
            </a:endParaRPr>
          </a:p>
          <a:p>
            <a:pPr indent="0" lvl="0" marL="0" rtl="0" algn="l">
              <a:spcBef>
                <a:spcPts val="0"/>
              </a:spcBef>
              <a:spcAft>
                <a:spcPts val="0"/>
              </a:spcAft>
              <a:buNone/>
            </a:pPr>
            <a:r>
              <a:rPr lang="en-GB" sz="3000">
                <a:solidFill>
                  <a:schemeClr val="dk1"/>
                </a:solidFill>
                <a:latin typeface="Nunito ExtraBold"/>
                <a:ea typeface="Nunito ExtraBold"/>
                <a:cs typeface="Nunito ExtraBold"/>
                <a:sym typeface="Nunito ExtraBold"/>
              </a:rPr>
              <a:t>Hot bins </a:t>
            </a:r>
            <a:endParaRPr sz="3000">
              <a:solidFill>
                <a:schemeClr val="dk1"/>
              </a:solidFill>
              <a:latin typeface="Nunito ExtraBold"/>
              <a:ea typeface="Nunito ExtraBold"/>
              <a:cs typeface="Nunito ExtraBold"/>
              <a:sym typeface="Nunito ExtraBold"/>
            </a:endParaRPr>
          </a:p>
        </p:txBody>
      </p:sp>
      <p:sp>
        <p:nvSpPr>
          <p:cNvPr id="317" name="Google Shape;317;p44"/>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5"/>
          <p:cNvPicPr preferRelativeResize="0"/>
          <p:nvPr/>
        </p:nvPicPr>
        <p:blipFill>
          <a:blip r:embed="rId3">
            <a:alphaModFix/>
          </a:blip>
          <a:stretch>
            <a:fillRect/>
          </a:stretch>
        </p:blipFill>
        <p:spPr>
          <a:xfrm>
            <a:off x="7722250" y="112100"/>
            <a:ext cx="1303376" cy="1303376"/>
          </a:xfrm>
          <a:prstGeom prst="rect">
            <a:avLst/>
          </a:prstGeom>
          <a:noFill/>
          <a:ln>
            <a:noFill/>
          </a:ln>
        </p:spPr>
      </p:pic>
      <p:sp>
        <p:nvSpPr>
          <p:cNvPr id="323" name="Google Shape;323;p45"/>
          <p:cNvSpPr txBox="1"/>
          <p:nvPr/>
        </p:nvSpPr>
        <p:spPr>
          <a:xfrm>
            <a:off x="251575" y="140388"/>
            <a:ext cx="69438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900">
                <a:solidFill>
                  <a:schemeClr val="accent5"/>
                </a:solidFill>
                <a:latin typeface="Nunito ExtraBold"/>
                <a:ea typeface="Nunito ExtraBold"/>
                <a:cs typeface="Nunito ExtraBold"/>
                <a:sym typeface="Nunito ExtraBold"/>
              </a:rPr>
              <a:t>Composting food waste:</a:t>
            </a:r>
            <a:endParaRPr sz="3900">
              <a:solidFill>
                <a:schemeClr val="accent5"/>
              </a:solidFill>
              <a:latin typeface="Nunito ExtraBold"/>
              <a:ea typeface="Nunito ExtraBold"/>
              <a:cs typeface="Nunito ExtraBold"/>
              <a:sym typeface="Nunito ExtraBold"/>
            </a:endParaRPr>
          </a:p>
          <a:p>
            <a:pPr indent="0" lvl="0" marL="0" rtl="0" algn="l">
              <a:spcBef>
                <a:spcPts val="0"/>
              </a:spcBef>
              <a:spcAft>
                <a:spcPts val="0"/>
              </a:spcAft>
              <a:buNone/>
            </a:pPr>
            <a:r>
              <a:rPr lang="en-GB" sz="3000">
                <a:solidFill>
                  <a:schemeClr val="dk1"/>
                </a:solidFill>
                <a:latin typeface="Nunito ExtraBold"/>
                <a:ea typeface="Nunito ExtraBold"/>
                <a:cs typeface="Nunito ExtraBold"/>
                <a:sym typeface="Nunito ExtraBold"/>
              </a:rPr>
              <a:t>Tumblers </a:t>
            </a:r>
            <a:endParaRPr sz="3000">
              <a:solidFill>
                <a:schemeClr val="dk1"/>
              </a:solidFill>
              <a:latin typeface="Nunito ExtraBold"/>
              <a:ea typeface="Nunito ExtraBold"/>
              <a:cs typeface="Nunito ExtraBold"/>
              <a:sym typeface="Nunito ExtraBold"/>
            </a:endParaRPr>
          </a:p>
        </p:txBody>
      </p:sp>
      <p:sp>
        <p:nvSpPr>
          <p:cNvPr id="324" name="Google Shape;324;p45"/>
          <p:cNvSpPr txBox="1"/>
          <p:nvPr/>
        </p:nvSpPr>
        <p:spPr>
          <a:xfrm>
            <a:off x="3603900" y="1539600"/>
            <a:ext cx="5200800" cy="3329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lang="en-GB" sz="1800">
                <a:solidFill>
                  <a:schemeClr val="dk1"/>
                </a:solidFill>
              </a:rPr>
              <a:t>Costs f</a:t>
            </a:r>
            <a:r>
              <a:rPr lang="en-GB" sz="1800">
                <a:solidFill>
                  <a:schemeClr val="dk1"/>
                </a:solidFill>
              </a:rPr>
              <a:t>rom £50</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GB" sz="1800">
                <a:solidFill>
                  <a:schemeClr val="dk1"/>
                </a:solidFill>
              </a:rPr>
              <a:t>50% food waste or grass clippings, 50% carbon (woodchip)</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GB" sz="1800">
                <a:solidFill>
                  <a:schemeClr val="dk1"/>
                </a:solidFill>
              </a:rPr>
              <a:t>Easy to turn with handle</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GB" sz="1800">
                <a:solidFill>
                  <a:schemeClr val="dk1"/>
                </a:solidFill>
              </a:rPr>
              <a:t>Within a few weeks the contents should be unrecognisable as food.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GB" sz="1800">
                <a:solidFill>
                  <a:schemeClr val="dk1"/>
                </a:solidFill>
              </a:rPr>
              <a:t>Transfer to pallet bin or heap. Bacteria and worms etc. finish breaking it down.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GB" sz="1800">
                <a:solidFill>
                  <a:schemeClr val="dk1"/>
                </a:solidFill>
              </a:rPr>
              <a:t>Rats not interested at this point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GB" sz="1800">
                <a:solidFill>
                  <a:schemeClr val="dk1"/>
                </a:solidFill>
              </a:rPr>
              <a:t>Can become heavy and more difficult to turn </a:t>
            </a:r>
            <a:endParaRPr sz="1800">
              <a:solidFill>
                <a:schemeClr val="dk1"/>
              </a:solidFill>
            </a:endParaRPr>
          </a:p>
        </p:txBody>
      </p:sp>
      <p:pic>
        <p:nvPicPr>
          <p:cNvPr id="325" name="Google Shape;325;p45"/>
          <p:cNvPicPr preferRelativeResize="0"/>
          <p:nvPr/>
        </p:nvPicPr>
        <p:blipFill>
          <a:blip r:embed="rId4">
            <a:alphaModFix/>
          </a:blip>
          <a:stretch>
            <a:fillRect/>
          </a:stretch>
        </p:blipFill>
        <p:spPr>
          <a:xfrm>
            <a:off x="152400" y="1539588"/>
            <a:ext cx="3299100" cy="2474325"/>
          </a:xfrm>
          <a:prstGeom prst="rect">
            <a:avLst/>
          </a:prstGeom>
          <a:noFill/>
          <a:ln>
            <a:noFill/>
          </a:ln>
        </p:spPr>
      </p:pic>
      <p:sp>
        <p:nvSpPr>
          <p:cNvPr id="326" name="Google Shape;326;p45"/>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6"/>
          <p:cNvPicPr preferRelativeResize="0"/>
          <p:nvPr/>
        </p:nvPicPr>
        <p:blipFill rotWithShape="1">
          <a:blip r:embed="rId3">
            <a:alphaModFix/>
          </a:blip>
          <a:srcRect b="23582" l="24951" r="61275" t="43009"/>
          <a:stretch/>
        </p:blipFill>
        <p:spPr>
          <a:xfrm>
            <a:off x="859752" y="1763303"/>
            <a:ext cx="2090300" cy="2852250"/>
          </a:xfrm>
          <a:prstGeom prst="rect">
            <a:avLst/>
          </a:prstGeom>
          <a:noFill/>
          <a:ln>
            <a:noFill/>
          </a:ln>
        </p:spPr>
      </p:pic>
      <p:sp>
        <p:nvSpPr>
          <p:cNvPr id="332" name="Google Shape;332;p46"/>
          <p:cNvSpPr txBox="1"/>
          <p:nvPr/>
        </p:nvSpPr>
        <p:spPr>
          <a:xfrm>
            <a:off x="3462900" y="1499375"/>
            <a:ext cx="5205300" cy="3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p>
          <a:p>
            <a:pPr indent="-336550" lvl="0" marL="457200" rtl="0" algn="l">
              <a:spcBef>
                <a:spcPts val="0"/>
              </a:spcBef>
              <a:spcAft>
                <a:spcPts val="0"/>
              </a:spcAft>
              <a:buSzPts val="1700"/>
              <a:buChar char="●"/>
            </a:pPr>
            <a:r>
              <a:rPr lang="en-GB" sz="1700"/>
              <a:t>For small amounts of food waste</a:t>
            </a:r>
            <a:endParaRPr sz="1700"/>
          </a:p>
          <a:p>
            <a:pPr indent="-336550" lvl="0" marL="457200" rtl="0" algn="l">
              <a:spcBef>
                <a:spcPts val="0"/>
              </a:spcBef>
              <a:spcAft>
                <a:spcPts val="0"/>
              </a:spcAft>
              <a:buSzPts val="1700"/>
              <a:buChar char="●"/>
            </a:pPr>
            <a:r>
              <a:rPr lang="en-GB" sz="1700"/>
              <a:t>Great as educational </a:t>
            </a:r>
            <a:r>
              <a:rPr lang="en-GB" sz="1700"/>
              <a:t>tool</a:t>
            </a:r>
            <a:r>
              <a:rPr lang="en-GB" sz="1700"/>
              <a:t> for kids!</a:t>
            </a:r>
            <a:endParaRPr sz="1700"/>
          </a:p>
          <a:p>
            <a:pPr indent="-336550" lvl="0" marL="457200" rtl="0" algn="l">
              <a:spcBef>
                <a:spcPts val="0"/>
              </a:spcBef>
              <a:spcAft>
                <a:spcPts val="0"/>
              </a:spcAft>
              <a:buSzPts val="1700"/>
              <a:buChar char="●"/>
            </a:pPr>
            <a:r>
              <a:rPr lang="en-GB" sz="1700"/>
              <a:t>Produces two products: leachate/liquid (fertiliser) &amp; high quality compost</a:t>
            </a:r>
            <a:endParaRPr sz="1700"/>
          </a:p>
          <a:p>
            <a:pPr indent="-336550" lvl="0" marL="457200" rtl="0" algn="l">
              <a:spcBef>
                <a:spcPts val="0"/>
              </a:spcBef>
              <a:spcAft>
                <a:spcPts val="0"/>
              </a:spcAft>
              <a:buSzPts val="1700"/>
              <a:buChar char="●"/>
            </a:pPr>
            <a:r>
              <a:rPr lang="en-GB" sz="1700"/>
              <a:t>No need to turn it - worms do this!</a:t>
            </a:r>
            <a:endParaRPr sz="1700"/>
          </a:p>
          <a:p>
            <a:pPr indent="-336550" lvl="0" marL="457200" rtl="0" algn="l">
              <a:spcBef>
                <a:spcPts val="0"/>
              </a:spcBef>
              <a:spcAft>
                <a:spcPts val="0"/>
              </a:spcAft>
              <a:buSzPts val="1700"/>
              <a:buChar char="●"/>
            </a:pPr>
            <a:r>
              <a:rPr lang="en-GB" sz="1700"/>
              <a:t>Costs £60+ to buy, but easy to make </a:t>
            </a:r>
            <a:endParaRPr sz="1700"/>
          </a:p>
          <a:p>
            <a:pPr indent="-336550" lvl="0" marL="457200" rtl="0" algn="l">
              <a:spcBef>
                <a:spcPts val="0"/>
              </a:spcBef>
              <a:spcAft>
                <a:spcPts val="0"/>
              </a:spcAft>
              <a:buSzPts val="1700"/>
              <a:buChar char="●"/>
            </a:pPr>
            <a:r>
              <a:rPr lang="en-GB" sz="1700"/>
              <a:t>Beware citrus and onions, garlic, shallots and leeks.</a:t>
            </a:r>
            <a:endParaRPr sz="1700"/>
          </a:p>
          <a:p>
            <a:pPr indent="-336550" lvl="0" marL="457200" rtl="0" algn="l">
              <a:spcBef>
                <a:spcPts val="0"/>
              </a:spcBef>
              <a:spcAft>
                <a:spcPts val="0"/>
              </a:spcAft>
              <a:buSzPts val="1700"/>
              <a:buChar char="●"/>
            </a:pPr>
            <a:r>
              <a:rPr lang="en-GB" sz="1700"/>
              <a:t>Keep indoors over winter</a:t>
            </a:r>
            <a:endParaRPr sz="1700"/>
          </a:p>
          <a:p>
            <a:pPr indent="-336550" lvl="0" marL="457200" rtl="0" algn="l">
              <a:spcBef>
                <a:spcPts val="0"/>
              </a:spcBef>
              <a:spcAft>
                <a:spcPts val="0"/>
              </a:spcAft>
              <a:buSzPts val="1700"/>
              <a:buChar char="●"/>
            </a:pPr>
            <a:r>
              <a:rPr lang="en-GB" sz="1700"/>
              <a:t>Add carbon source (shredded paper/card)</a:t>
            </a:r>
            <a:endParaRPr sz="17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pic>
        <p:nvPicPr>
          <p:cNvPr id="333" name="Google Shape;333;p46"/>
          <p:cNvPicPr preferRelativeResize="0"/>
          <p:nvPr/>
        </p:nvPicPr>
        <p:blipFill>
          <a:blip r:embed="rId4">
            <a:alphaModFix/>
          </a:blip>
          <a:stretch>
            <a:fillRect/>
          </a:stretch>
        </p:blipFill>
        <p:spPr>
          <a:xfrm>
            <a:off x="7722250" y="112100"/>
            <a:ext cx="1303376" cy="1303376"/>
          </a:xfrm>
          <a:prstGeom prst="rect">
            <a:avLst/>
          </a:prstGeom>
          <a:noFill/>
          <a:ln>
            <a:noFill/>
          </a:ln>
        </p:spPr>
      </p:pic>
      <p:sp>
        <p:nvSpPr>
          <p:cNvPr id="334" name="Google Shape;334;p46"/>
          <p:cNvSpPr txBox="1"/>
          <p:nvPr>
            <p:ph type="title"/>
          </p:nvPr>
        </p:nvSpPr>
        <p:spPr>
          <a:xfrm>
            <a:off x="361625" y="244925"/>
            <a:ext cx="8664000" cy="14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900">
                <a:solidFill>
                  <a:schemeClr val="accent5"/>
                </a:solidFill>
                <a:latin typeface="Nunito ExtraBold"/>
                <a:ea typeface="Nunito ExtraBold"/>
                <a:cs typeface="Nunito ExtraBold"/>
                <a:sym typeface="Nunito ExtraBold"/>
              </a:rPr>
              <a:t>Composting food waste:</a:t>
            </a:r>
            <a:endParaRPr sz="3900">
              <a:solidFill>
                <a:schemeClr val="accent5"/>
              </a:solidFill>
              <a:latin typeface="Nunito ExtraBold"/>
              <a:ea typeface="Nunito ExtraBold"/>
              <a:cs typeface="Nunito ExtraBold"/>
              <a:sym typeface="Nunito ExtraBold"/>
            </a:endParaRPr>
          </a:p>
          <a:p>
            <a:pPr indent="0" lvl="0" marL="0" rtl="0" algn="l">
              <a:spcBef>
                <a:spcPts val="0"/>
              </a:spcBef>
              <a:spcAft>
                <a:spcPts val="0"/>
              </a:spcAft>
              <a:buNone/>
            </a:pPr>
            <a:r>
              <a:rPr lang="en-GB" sz="1700">
                <a:latin typeface="Nunito ExtraBold"/>
                <a:ea typeface="Nunito ExtraBold"/>
                <a:cs typeface="Nunito ExtraBold"/>
                <a:sym typeface="Nunito ExtraBold"/>
              </a:rPr>
              <a:t>We recommend using a sealed container as food waste can attract rats.</a:t>
            </a:r>
            <a:r>
              <a:rPr lang="en-GB" sz="1900">
                <a:solidFill>
                  <a:schemeClr val="accent5"/>
                </a:solidFill>
                <a:latin typeface="Nunito ExtraBold"/>
                <a:ea typeface="Nunito ExtraBold"/>
                <a:cs typeface="Nunito ExtraBold"/>
                <a:sym typeface="Nunito ExtraBold"/>
              </a:rPr>
              <a:t> </a:t>
            </a:r>
            <a:endParaRPr sz="1900">
              <a:solidFill>
                <a:schemeClr val="accent5"/>
              </a:solidFill>
              <a:latin typeface="Nunito ExtraBold"/>
              <a:ea typeface="Nunito ExtraBold"/>
              <a:cs typeface="Nunito ExtraBold"/>
              <a:sym typeface="Nunito ExtraBold"/>
            </a:endParaRPr>
          </a:p>
          <a:p>
            <a:pPr indent="0" lvl="0" marL="0" rtl="0" algn="l">
              <a:spcBef>
                <a:spcPts val="0"/>
              </a:spcBef>
              <a:spcAft>
                <a:spcPts val="0"/>
              </a:spcAft>
              <a:buNone/>
            </a:pPr>
            <a:r>
              <a:t/>
            </a:r>
            <a:endParaRPr sz="1000">
              <a:latin typeface="Nunito ExtraBold"/>
              <a:ea typeface="Nunito ExtraBold"/>
              <a:cs typeface="Nunito ExtraBold"/>
              <a:sym typeface="Nunito ExtraBold"/>
            </a:endParaRPr>
          </a:p>
          <a:p>
            <a:pPr indent="0" lvl="0" marL="0" rtl="0" algn="l">
              <a:spcBef>
                <a:spcPts val="0"/>
              </a:spcBef>
              <a:spcAft>
                <a:spcPts val="0"/>
              </a:spcAft>
              <a:buNone/>
            </a:pPr>
            <a:r>
              <a:rPr lang="en-GB" sz="3600">
                <a:latin typeface="Nunito ExtraBold"/>
                <a:ea typeface="Nunito ExtraBold"/>
                <a:cs typeface="Nunito ExtraBold"/>
                <a:sym typeface="Nunito ExtraBold"/>
              </a:rPr>
              <a:t>Wormeries/vermicomposting </a:t>
            </a:r>
            <a:endParaRPr sz="3800">
              <a:latin typeface="Nunito"/>
              <a:ea typeface="Nunito"/>
              <a:cs typeface="Nunito"/>
              <a:sym typeface="Nunito"/>
            </a:endParaRPr>
          </a:p>
        </p:txBody>
      </p:sp>
      <p:sp>
        <p:nvSpPr>
          <p:cNvPr id="335" name="Google Shape;335;p46"/>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7"/>
          <p:cNvSpPr txBox="1"/>
          <p:nvPr/>
        </p:nvSpPr>
        <p:spPr>
          <a:xfrm>
            <a:off x="3257675" y="1455700"/>
            <a:ext cx="5208900" cy="27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41" name="Google Shape;341;p47"/>
          <p:cNvPicPr preferRelativeResize="0"/>
          <p:nvPr/>
        </p:nvPicPr>
        <p:blipFill>
          <a:blip r:embed="rId3">
            <a:alphaModFix/>
          </a:blip>
          <a:stretch>
            <a:fillRect/>
          </a:stretch>
        </p:blipFill>
        <p:spPr>
          <a:xfrm>
            <a:off x="7722250" y="112100"/>
            <a:ext cx="1303376" cy="1303376"/>
          </a:xfrm>
          <a:prstGeom prst="rect">
            <a:avLst/>
          </a:prstGeom>
          <a:noFill/>
          <a:ln>
            <a:noFill/>
          </a:ln>
        </p:spPr>
      </p:pic>
      <p:sp>
        <p:nvSpPr>
          <p:cNvPr id="342" name="Google Shape;342;p47"/>
          <p:cNvSpPr txBox="1"/>
          <p:nvPr/>
        </p:nvSpPr>
        <p:spPr>
          <a:xfrm>
            <a:off x="3589725" y="1415475"/>
            <a:ext cx="5208900" cy="3557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sz="1800"/>
              <a:t>Anaerobic process - uses a </a:t>
            </a:r>
            <a:r>
              <a:rPr lang="en-GB" sz="1800">
                <a:solidFill>
                  <a:schemeClr val="dk1"/>
                </a:solidFill>
              </a:rPr>
              <a:t>bran containing microorganisms to ferment food waste </a:t>
            </a:r>
            <a:endParaRPr sz="1800">
              <a:solidFill>
                <a:schemeClr val="dk1"/>
              </a:solidFill>
            </a:endParaRPr>
          </a:p>
          <a:p>
            <a:pPr indent="-342900" lvl="0" marL="457200" rtl="0" algn="l">
              <a:spcBef>
                <a:spcPts val="0"/>
              </a:spcBef>
              <a:spcAft>
                <a:spcPts val="0"/>
              </a:spcAft>
              <a:buSzPts val="1800"/>
              <a:buChar char="●"/>
            </a:pPr>
            <a:r>
              <a:rPr lang="en-GB" sz="1800"/>
              <a:t>Tabletop bin - can be used indoors </a:t>
            </a:r>
            <a:endParaRPr sz="1800"/>
          </a:p>
          <a:p>
            <a:pPr indent="-342900" lvl="0" marL="457200" rtl="0" algn="l">
              <a:spcBef>
                <a:spcPts val="0"/>
              </a:spcBef>
              <a:spcAft>
                <a:spcPts val="0"/>
              </a:spcAft>
              <a:buSzPts val="1800"/>
              <a:buChar char="●"/>
            </a:pPr>
            <a:r>
              <a:rPr lang="en-GB" sz="1800"/>
              <a:t>Suitable for all kitchen waste: raw and cooked, meat, fish and dairy </a:t>
            </a:r>
            <a:endParaRPr sz="1800"/>
          </a:p>
          <a:p>
            <a:pPr indent="-342900" lvl="0" marL="457200" rtl="0" algn="l">
              <a:spcBef>
                <a:spcPts val="0"/>
              </a:spcBef>
              <a:spcAft>
                <a:spcPts val="0"/>
              </a:spcAft>
              <a:buSzPts val="1800"/>
              <a:buChar char="●"/>
            </a:pPr>
            <a:r>
              <a:rPr lang="en-GB" sz="1800"/>
              <a:t>Produces bokashi ‘tea’ - concentrated fertiliser </a:t>
            </a:r>
            <a:endParaRPr sz="1800"/>
          </a:p>
          <a:p>
            <a:pPr indent="-342900" lvl="0" marL="457200" rtl="0" algn="l">
              <a:spcBef>
                <a:spcPts val="0"/>
              </a:spcBef>
              <a:spcAft>
                <a:spcPts val="0"/>
              </a:spcAft>
              <a:buSzPts val="1800"/>
              <a:buChar char="●"/>
            </a:pPr>
            <a:r>
              <a:rPr lang="en-GB" sz="1800"/>
              <a:t>Solid waste needs to finish breaking down - in a pallet bay or buried in </a:t>
            </a:r>
            <a:r>
              <a:rPr lang="en-GB" sz="1800"/>
              <a:t>garden bed</a:t>
            </a:r>
            <a:endParaRPr sz="1800"/>
          </a:p>
          <a:p>
            <a:pPr indent="-355600" lvl="0" marL="457200" rtl="0" algn="l">
              <a:spcBef>
                <a:spcPts val="0"/>
              </a:spcBef>
              <a:spcAft>
                <a:spcPts val="0"/>
              </a:spcAft>
              <a:buSzPts val="2000"/>
              <a:buChar char="●"/>
            </a:pPr>
            <a:r>
              <a:rPr lang="en-GB" sz="1800"/>
              <a:t>Costs £25 + bran</a:t>
            </a:r>
            <a:r>
              <a:rPr lang="en-GB" sz="2000"/>
              <a:t> </a:t>
            </a:r>
            <a:endParaRPr sz="2000"/>
          </a:p>
          <a:p>
            <a:pPr indent="0" lvl="0" marL="457200" rtl="0" algn="l">
              <a:spcBef>
                <a:spcPts val="0"/>
              </a:spcBef>
              <a:spcAft>
                <a:spcPts val="0"/>
              </a:spcAft>
              <a:buNone/>
            </a:pPr>
            <a:r>
              <a:t/>
            </a:r>
            <a:endParaRPr sz="21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3" name="Google Shape;343;p47"/>
          <p:cNvSpPr txBox="1"/>
          <p:nvPr>
            <p:ph type="title"/>
          </p:nvPr>
        </p:nvSpPr>
        <p:spPr>
          <a:xfrm>
            <a:off x="361625" y="244938"/>
            <a:ext cx="8664000" cy="103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900">
                <a:solidFill>
                  <a:schemeClr val="accent5"/>
                </a:solidFill>
                <a:latin typeface="Nunito ExtraBold"/>
                <a:ea typeface="Nunito ExtraBold"/>
                <a:cs typeface="Nunito ExtraBold"/>
                <a:sym typeface="Nunito ExtraBold"/>
              </a:rPr>
              <a:t>Composting food waste:</a:t>
            </a:r>
            <a:endParaRPr sz="3900">
              <a:solidFill>
                <a:schemeClr val="accent5"/>
              </a:solidFill>
              <a:latin typeface="Nunito ExtraBold"/>
              <a:ea typeface="Nunito ExtraBold"/>
              <a:cs typeface="Nunito ExtraBold"/>
              <a:sym typeface="Nunito ExtraBold"/>
            </a:endParaRPr>
          </a:p>
          <a:p>
            <a:pPr indent="0" lvl="0" marL="0" rtl="0" algn="l">
              <a:spcBef>
                <a:spcPts val="0"/>
              </a:spcBef>
              <a:spcAft>
                <a:spcPts val="0"/>
              </a:spcAft>
              <a:buNone/>
            </a:pPr>
            <a:r>
              <a:rPr lang="en-GB" sz="3600">
                <a:latin typeface="Nunito ExtraBold"/>
                <a:ea typeface="Nunito ExtraBold"/>
                <a:cs typeface="Nunito ExtraBold"/>
                <a:sym typeface="Nunito ExtraBold"/>
              </a:rPr>
              <a:t>Bokashi </a:t>
            </a:r>
            <a:endParaRPr sz="3800">
              <a:latin typeface="Nunito"/>
              <a:ea typeface="Nunito"/>
              <a:cs typeface="Nunito"/>
              <a:sym typeface="Nunito"/>
            </a:endParaRPr>
          </a:p>
        </p:txBody>
      </p:sp>
      <p:pic>
        <p:nvPicPr>
          <p:cNvPr id="344" name="Google Shape;344;p47"/>
          <p:cNvPicPr preferRelativeResize="0"/>
          <p:nvPr/>
        </p:nvPicPr>
        <p:blipFill>
          <a:blip r:embed="rId4">
            <a:alphaModFix/>
          </a:blip>
          <a:stretch>
            <a:fillRect/>
          </a:stretch>
        </p:blipFill>
        <p:spPr>
          <a:xfrm>
            <a:off x="527450" y="1631488"/>
            <a:ext cx="2952876" cy="2952876"/>
          </a:xfrm>
          <a:prstGeom prst="rect">
            <a:avLst/>
          </a:prstGeom>
          <a:noFill/>
          <a:ln>
            <a:noFill/>
          </a:ln>
        </p:spPr>
      </p:pic>
      <p:sp>
        <p:nvSpPr>
          <p:cNvPr id="345" name="Google Shape;345;p47"/>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8"/>
          <p:cNvSpPr txBox="1"/>
          <p:nvPr>
            <p:ph type="title"/>
          </p:nvPr>
        </p:nvSpPr>
        <p:spPr>
          <a:xfrm>
            <a:off x="175550" y="1156350"/>
            <a:ext cx="8664000" cy="14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900">
                <a:solidFill>
                  <a:schemeClr val="accent5"/>
                </a:solidFill>
                <a:latin typeface="Nunito ExtraBold"/>
                <a:ea typeface="Nunito ExtraBold"/>
                <a:cs typeface="Nunito ExtraBold"/>
                <a:sym typeface="Nunito ExtraBold"/>
              </a:rPr>
              <a:t>Frequently Asked Questions? </a:t>
            </a:r>
            <a:endParaRPr sz="5100">
              <a:solidFill>
                <a:schemeClr val="accent5"/>
              </a:solidFill>
              <a:latin typeface="Nunito"/>
              <a:ea typeface="Nunito"/>
              <a:cs typeface="Nunito"/>
              <a:sym typeface="Nunito"/>
            </a:endParaRPr>
          </a:p>
        </p:txBody>
      </p:sp>
      <p:sp>
        <p:nvSpPr>
          <p:cNvPr id="351" name="Google Shape;351;p48"/>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9"/>
          <p:cNvSpPr txBox="1"/>
          <p:nvPr>
            <p:ph type="title"/>
          </p:nvPr>
        </p:nvSpPr>
        <p:spPr>
          <a:xfrm>
            <a:off x="175550" y="1156350"/>
            <a:ext cx="8664000" cy="14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900">
                <a:solidFill>
                  <a:schemeClr val="accent5"/>
                </a:solidFill>
                <a:latin typeface="Nunito ExtraBold"/>
                <a:ea typeface="Nunito ExtraBold"/>
                <a:cs typeface="Nunito ExtraBold"/>
                <a:sym typeface="Nunito ExtraBold"/>
              </a:rPr>
              <a:t>Will my compost smell bad?</a:t>
            </a:r>
            <a:endParaRPr sz="5100">
              <a:solidFill>
                <a:schemeClr val="accent5"/>
              </a:solidFill>
              <a:latin typeface="Nunito"/>
              <a:ea typeface="Nunito"/>
              <a:cs typeface="Nunito"/>
              <a:sym typeface="Nunito"/>
            </a:endParaRPr>
          </a:p>
        </p:txBody>
      </p:sp>
      <p:sp>
        <p:nvSpPr>
          <p:cNvPr id="357" name="Google Shape;357;p49"/>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0"/>
          <p:cNvSpPr txBox="1"/>
          <p:nvPr>
            <p:ph type="title"/>
          </p:nvPr>
        </p:nvSpPr>
        <p:spPr>
          <a:xfrm>
            <a:off x="175550" y="1156350"/>
            <a:ext cx="8664000" cy="14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900">
                <a:solidFill>
                  <a:schemeClr val="accent5"/>
                </a:solidFill>
                <a:latin typeface="Nunito ExtraBold"/>
                <a:ea typeface="Nunito ExtraBold"/>
                <a:cs typeface="Nunito ExtraBold"/>
                <a:sym typeface="Nunito ExtraBold"/>
              </a:rPr>
              <a:t>How can I prevent rats visiting or living in my compost?</a:t>
            </a:r>
            <a:endParaRPr sz="5100">
              <a:solidFill>
                <a:schemeClr val="accent5"/>
              </a:solidFill>
              <a:latin typeface="Nunito"/>
              <a:ea typeface="Nunito"/>
              <a:cs typeface="Nunito"/>
              <a:sym typeface="Nunito"/>
            </a:endParaRPr>
          </a:p>
        </p:txBody>
      </p:sp>
      <p:sp>
        <p:nvSpPr>
          <p:cNvPr id="363" name="Google Shape;363;p50"/>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1"/>
          <p:cNvSpPr txBox="1"/>
          <p:nvPr>
            <p:ph type="title"/>
          </p:nvPr>
        </p:nvSpPr>
        <p:spPr>
          <a:xfrm>
            <a:off x="175550" y="1156350"/>
            <a:ext cx="8664000" cy="14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900">
                <a:solidFill>
                  <a:schemeClr val="accent5"/>
                </a:solidFill>
                <a:latin typeface="Nunito ExtraBold"/>
                <a:ea typeface="Nunito ExtraBold"/>
                <a:cs typeface="Nunito ExtraBold"/>
                <a:sym typeface="Nunito ExtraBold"/>
              </a:rPr>
              <a:t>How can I get rid of house flies around my compost pile? </a:t>
            </a:r>
            <a:endParaRPr sz="5100">
              <a:solidFill>
                <a:schemeClr val="accent5"/>
              </a:solidFill>
              <a:latin typeface="Nunito"/>
              <a:ea typeface="Nunito"/>
              <a:cs typeface="Nunito"/>
              <a:sym typeface="Nunito"/>
            </a:endParaRPr>
          </a:p>
        </p:txBody>
      </p:sp>
      <p:sp>
        <p:nvSpPr>
          <p:cNvPr id="369" name="Google Shape;369;p51"/>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2"/>
          <p:cNvSpPr txBox="1"/>
          <p:nvPr>
            <p:ph type="title"/>
          </p:nvPr>
        </p:nvSpPr>
        <p:spPr>
          <a:xfrm>
            <a:off x="175550" y="1156350"/>
            <a:ext cx="8664000" cy="14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900">
                <a:solidFill>
                  <a:schemeClr val="accent5"/>
                </a:solidFill>
                <a:latin typeface="Nunito ExtraBold"/>
                <a:ea typeface="Nunito ExtraBold"/>
                <a:cs typeface="Nunito ExtraBold"/>
                <a:sym typeface="Nunito ExtraBold"/>
              </a:rPr>
              <a:t>Can I compost ‘compostable’ or ‘biodegradable’ packaging, coffee cups or cutlery?</a:t>
            </a:r>
            <a:endParaRPr sz="5100">
              <a:solidFill>
                <a:schemeClr val="accent5"/>
              </a:solidFill>
              <a:latin typeface="Nunito"/>
              <a:ea typeface="Nunito"/>
              <a:cs typeface="Nunito"/>
              <a:sym typeface="Nunito"/>
            </a:endParaRPr>
          </a:p>
        </p:txBody>
      </p:sp>
      <p:sp>
        <p:nvSpPr>
          <p:cNvPr id="375" name="Google Shape;375;p52"/>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3"/>
          <p:cNvSpPr txBox="1"/>
          <p:nvPr>
            <p:ph type="title"/>
          </p:nvPr>
        </p:nvSpPr>
        <p:spPr>
          <a:xfrm>
            <a:off x="623400" y="477438"/>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Useful</a:t>
            </a:r>
            <a:r>
              <a:rPr lang="en-GB"/>
              <a:t> resources </a:t>
            </a:r>
            <a:endParaRPr/>
          </a:p>
        </p:txBody>
      </p:sp>
      <p:sp>
        <p:nvSpPr>
          <p:cNvPr id="381" name="Google Shape;381;p53"/>
          <p:cNvSpPr txBox="1"/>
          <p:nvPr>
            <p:ph idx="1" type="body"/>
          </p:nvPr>
        </p:nvSpPr>
        <p:spPr>
          <a:xfrm>
            <a:off x="237250" y="1235075"/>
            <a:ext cx="8788500" cy="3908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Visit </a:t>
            </a:r>
            <a:r>
              <a:rPr lang="en-GB" u="sng">
                <a:solidFill>
                  <a:schemeClr val="hlink"/>
                </a:solidFill>
                <a:hlinkClick r:id="rId3"/>
              </a:rPr>
              <a:t>www.replenishoxfordshire.com</a:t>
            </a:r>
            <a:r>
              <a:rPr lang="en-GB"/>
              <a:t> </a:t>
            </a:r>
            <a:r>
              <a:rPr lang="en-GB"/>
              <a:t>for a </a:t>
            </a:r>
            <a:r>
              <a:rPr lang="en-GB"/>
              <a:t>comprehensive</a:t>
            </a:r>
            <a:r>
              <a:rPr lang="en-GB"/>
              <a:t> guide to home composting and other resources on home growing and cooking. </a:t>
            </a:r>
            <a:endParaRPr/>
          </a:p>
          <a:p>
            <a:pPr indent="-342900" lvl="0" marL="457200" rtl="0" algn="l">
              <a:spcBef>
                <a:spcPts val="0"/>
              </a:spcBef>
              <a:spcAft>
                <a:spcPts val="0"/>
              </a:spcAft>
              <a:buSzPts val="1800"/>
              <a:buChar char="●"/>
            </a:pPr>
            <a:r>
              <a:rPr lang="en-GB"/>
              <a:t>Oxfordshire County Council </a:t>
            </a:r>
            <a:r>
              <a:rPr lang="en-GB" sz="1700" u="sng">
                <a:solidFill>
                  <a:schemeClr val="hlink"/>
                </a:solidFill>
                <a:hlinkClick r:id="rId4"/>
              </a:rPr>
              <a:t>Food's not rubbish! </a:t>
            </a:r>
            <a:r>
              <a:rPr lang="en-GB"/>
              <a:t>b</a:t>
            </a:r>
            <a:r>
              <a:rPr lang="en-GB"/>
              <a:t>ooklet</a:t>
            </a:r>
            <a:r>
              <a:rPr b="1" lang="en-GB" sz="1300"/>
              <a:t> </a:t>
            </a:r>
            <a:r>
              <a:rPr lang="en-GB"/>
              <a:t>with practical tips on how to make food go further and how to compost or recycle what can’t be eaten. </a:t>
            </a:r>
            <a:endParaRPr/>
          </a:p>
          <a:p>
            <a:pPr indent="-342900" lvl="0" marL="457200" rtl="0" algn="l">
              <a:spcBef>
                <a:spcPts val="0"/>
              </a:spcBef>
              <a:spcAft>
                <a:spcPts val="0"/>
              </a:spcAft>
              <a:buSzPts val="1800"/>
              <a:buChar char="●"/>
            </a:pPr>
            <a:r>
              <a:rPr lang="en-GB"/>
              <a:t>Soil biology and composting resources - world-leading soil scientist Dr Elaine Ingham </a:t>
            </a:r>
            <a:endParaRPr/>
          </a:p>
          <a:p>
            <a:pPr indent="-336550" lvl="1" marL="914400" rtl="0" algn="l">
              <a:spcBef>
                <a:spcPts val="0"/>
              </a:spcBef>
              <a:spcAft>
                <a:spcPts val="0"/>
              </a:spcAft>
              <a:buSzPts val="1700"/>
              <a:buChar char="○"/>
            </a:pPr>
            <a:r>
              <a:rPr lang="en-GB" sz="1700" u="sng">
                <a:solidFill>
                  <a:schemeClr val="hlink"/>
                </a:solidFill>
                <a:hlinkClick r:id="rId5"/>
              </a:rPr>
              <a:t>Understanding the soil food web</a:t>
            </a:r>
            <a:endParaRPr sz="1700"/>
          </a:p>
          <a:p>
            <a:pPr indent="-336550" lvl="1" marL="914400" rtl="0" algn="l">
              <a:spcBef>
                <a:spcPts val="0"/>
              </a:spcBef>
              <a:spcAft>
                <a:spcPts val="0"/>
              </a:spcAft>
              <a:buSzPts val="1700"/>
              <a:buChar char="○"/>
            </a:pPr>
            <a:r>
              <a:rPr lang="en-GB" sz="1700" u="sng">
                <a:solidFill>
                  <a:schemeClr val="hlink"/>
                </a:solidFill>
                <a:hlinkClick r:id="rId6"/>
              </a:rPr>
              <a:t>Composting and compost tea </a:t>
            </a:r>
            <a:endParaRPr sz="1700"/>
          </a:p>
          <a:p>
            <a:pPr indent="-342900" lvl="0" marL="457200" rtl="0" algn="l">
              <a:spcBef>
                <a:spcPts val="0"/>
              </a:spcBef>
              <a:spcAft>
                <a:spcPts val="0"/>
              </a:spcAft>
              <a:buSzPts val="1800"/>
              <a:buChar char="●"/>
            </a:pPr>
            <a:r>
              <a:rPr lang="en-GB"/>
              <a:t>Sign up to the Replenish </a:t>
            </a:r>
            <a:r>
              <a:rPr lang="en-GB"/>
              <a:t>newsletter to receive month-by-month food growing tips and seasonal, sustainable and zero-waste recipes. </a:t>
            </a:r>
            <a:r>
              <a:rPr lang="en-GB" u="sng">
                <a:solidFill>
                  <a:schemeClr val="hlink"/>
                </a:solidFill>
                <a:hlinkClick r:id="rId7"/>
              </a:rPr>
              <a:t>https://linktr.ee/replenishoxon</a:t>
            </a:r>
            <a:endParaRPr/>
          </a:p>
          <a:p>
            <a:pPr indent="0" lvl="0" marL="457200" rtl="0" algn="l">
              <a:spcBef>
                <a:spcPts val="1600"/>
              </a:spcBef>
              <a:spcAft>
                <a:spcPts val="1600"/>
              </a:spcAft>
              <a:buNone/>
            </a:pPr>
            <a:r>
              <a:t/>
            </a:r>
            <a:endParaRPr/>
          </a:p>
        </p:txBody>
      </p:sp>
      <p:pic>
        <p:nvPicPr>
          <p:cNvPr id="382" name="Google Shape;382;p53"/>
          <p:cNvPicPr preferRelativeResize="0"/>
          <p:nvPr/>
        </p:nvPicPr>
        <p:blipFill>
          <a:blip r:embed="rId8">
            <a:alphaModFix/>
          </a:blip>
          <a:stretch>
            <a:fillRect/>
          </a:stretch>
        </p:blipFill>
        <p:spPr>
          <a:xfrm>
            <a:off x="7722250" y="112100"/>
            <a:ext cx="1303376" cy="1303376"/>
          </a:xfrm>
          <a:prstGeom prst="rect">
            <a:avLst/>
          </a:prstGeom>
          <a:noFill/>
          <a:ln>
            <a:noFill/>
          </a:ln>
        </p:spPr>
      </p:pic>
      <p:sp>
        <p:nvSpPr>
          <p:cNvPr id="383" name="Google Shape;383;p53"/>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7"/>
          <p:cNvSpPr txBox="1"/>
          <p:nvPr>
            <p:ph idx="2" type="body"/>
          </p:nvPr>
        </p:nvSpPr>
        <p:spPr>
          <a:xfrm>
            <a:off x="4692300" y="331800"/>
            <a:ext cx="4319100" cy="4479900"/>
          </a:xfrm>
          <a:prstGeom prst="rect">
            <a:avLst/>
          </a:prstGeom>
          <a:noFill/>
          <a:ln>
            <a:noFill/>
          </a:ln>
        </p:spPr>
        <p:txBody>
          <a:bodyPr anchorCtr="0" anchor="t" bIns="91425" lIns="91425" spcFirstLastPara="1" rIns="91425" wrap="square" tIns="91425">
            <a:noAutofit/>
          </a:bodyPr>
          <a:lstStyle/>
          <a:p>
            <a:pPr indent="-355600" lvl="0" marL="457200" rtl="0" algn="l">
              <a:lnSpc>
                <a:spcPct val="200000"/>
              </a:lnSpc>
              <a:spcBef>
                <a:spcPts val="0"/>
              </a:spcBef>
              <a:spcAft>
                <a:spcPts val="0"/>
              </a:spcAft>
              <a:buSzPts val="2000"/>
              <a:buFont typeface="Nunito"/>
              <a:buChar char="●"/>
            </a:pPr>
            <a:r>
              <a:rPr lang="en-GB" sz="2000">
                <a:latin typeface="Nunito"/>
                <a:ea typeface="Nunito"/>
                <a:cs typeface="Nunito"/>
                <a:sym typeface="Nunito"/>
              </a:rPr>
              <a:t>Benefits of composting </a:t>
            </a:r>
            <a:endParaRPr sz="2000">
              <a:latin typeface="Nunito"/>
              <a:ea typeface="Nunito"/>
              <a:cs typeface="Nunito"/>
              <a:sym typeface="Nunito"/>
            </a:endParaRPr>
          </a:p>
          <a:p>
            <a:pPr indent="-355600" lvl="0" marL="457200" rtl="0" algn="l">
              <a:lnSpc>
                <a:spcPct val="200000"/>
              </a:lnSpc>
              <a:spcBef>
                <a:spcPts val="0"/>
              </a:spcBef>
              <a:spcAft>
                <a:spcPts val="0"/>
              </a:spcAft>
              <a:buSzPts val="2000"/>
              <a:buFont typeface="Nunito"/>
              <a:buChar char="●"/>
            </a:pPr>
            <a:r>
              <a:rPr lang="en-GB" sz="2000">
                <a:latin typeface="Nunito"/>
                <a:ea typeface="Nunito"/>
                <a:cs typeface="Nunito"/>
                <a:sym typeface="Nunito"/>
              </a:rPr>
              <a:t>How composting works </a:t>
            </a:r>
            <a:endParaRPr sz="2000">
              <a:latin typeface="Nunito"/>
              <a:ea typeface="Nunito"/>
              <a:cs typeface="Nunito"/>
              <a:sym typeface="Nunito"/>
            </a:endParaRPr>
          </a:p>
          <a:p>
            <a:pPr indent="-355600" lvl="0" marL="457200" rtl="0" algn="l">
              <a:lnSpc>
                <a:spcPct val="200000"/>
              </a:lnSpc>
              <a:spcBef>
                <a:spcPts val="0"/>
              </a:spcBef>
              <a:spcAft>
                <a:spcPts val="0"/>
              </a:spcAft>
              <a:buSzPts val="2000"/>
              <a:buFont typeface="Nunito"/>
              <a:buChar char="●"/>
            </a:pPr>
            <a:r>
              <a:rPr lang="en-GB" sz="2000">
                <a:latin typeface="Nunito"/>
                <a:ea typeface="Nunito"/>
                <a:cs typeface="Nunito"/>
                <a:sym typeface="Nunito"/>
              </a:rPr>
              <a:t>Different composting methods/containers </a:t>
            </a:r>
            <a:endParaRPr sz="2000">
              <a:latin typeface="Nunito"/>
              <a:ea typeface="Nunito"/>
              <a:cs typeface="Nunito"/>
              <a:sym typeface="Nunito"/>
            </a:endParaRPr>
          </a:p>
          <a:p>
            <a:pPr indent="-355600" lvl="0" marL="457200" rtl="0" algn="l">
              <a:lnSpc>
                <a:spcPct val="200000"/>
              </a:lnSpc>
              <a:spcBef>
                <a:spcPts val="0"/>
              </a:spcBef>
              <a:spcAft>
                <a:spcPts val="0"/>
              </a:spcAft>
              <a:buSzPts val="2000"/>
              <a:buFont typeface="Nunito"/>
              <a:buChar char="●"/>
            </a:pPr>
            <a:r>
              <a:rPr lang="en-GB" sz="2000">
                <a:latin typeface="Nunito"/>
                <a:ea typeface="Nunito"/>
                <a:cs typeface="Nunito"/>
                <a:sym typeface="Nunito"/>
              </a:rPr>
              <a:t>Q&amp;A</a:t>
            </a:r>
            <a:endParaRPr sz="2000">
              <a:latin typeface="Nunito"/>
              <a:ea typeface="Nunito"/>
              <a:cs typeface="Nunito"/>
              <a:sym typeface="Nunito"/>
            </a:endParaRPr>
          </a:p>
          <a:p>
            <a:pPr indent="0" lvl="0" marL="457200" rtl="0" algn="l">
              <a:lnSpc>
                <a:spcPct val="200000"/>
              </a:lnSpc>
              <a:spcBef>
                <a:spcPts val="0"/>
              </a:spcBef>
              <a:spcAft>
                <a:spcPts val="0"/>
              </a:spcAft>
              <a:buNone/>
            </a:pPr>
            <a:r>
              <a:t/>
            </a:r>
            <a:endParaRPr sz="2000">
              <a:latin typeface="Nunito"/>
              <a:ea typeface="Nunito"/>
              <a:cs typeface="Nunito"/>
              <a:sym typeface="Nunito"/>
            </a:endParaRPr>
          </a:p>
        </p:txBody>
      </p:sp>
      <p:sp>
        <p:nvSpPr>
          <p:cNvPr id="139" name="Google Shape;139;p27"/>
          <p:cNvSpPr txBox="1"/>
          <p:nvPr>
            <p:ph type="title"/>
          </p:nvPr>
        </p:nvSpPr>
        <p:spPr>
          <a:xfrm>
            <a:off x="353425" y="331800"/>
            <a:ext cx="4045200" cy="1675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800"/>
              <a:buNone/>
            </a:pPr>
            <a:r>
              <a:rPr lang="en-GB" sz="4000">
                <a:solidFill>
                  <a:srgbClr val="4DB6AC"/>
                </a:solidFill>
                <a:latin typeface="Nunito"/>
                <a:ea typeface="Nunito"/>
                <a:cs typeface="Nunito"/>
                <a:sym typeface="Nunito"/>
              </a:rPr>
              <a:t>Overview of presentation </a:t>
            </a:r>
            <a:endParaRPr sz="4000">
              <a:solidFill>
                <a:srgbClr val="4DB6AC"/>
              </a:solidFill>
              <a:latin typeface="Nunito"/>
              <a:ea typeface="Nunito"/>
              <a:cs typeface="Nunito"/>
              <a:sym typeface="Nunito"/>
            </a:endParaRPr>
          </a:p>
        </p:txBody>
      </p:sp>
      <p:pic>
        <p:nvPicPr>
          <p:cNvPr id="140" name="Google Shape;140;p27"/>
          <p:cNvPicPr preferRelativeResize="0"/>
          <p:nvPr/>
        </p:nvPicPr>
        <p:blipFill rotWithShape="1">
          <a:blip r:embed="rId3">
            <a:alphaModFix/>
          </a:blip>
          <a:srcRect b="0" l="27436" r="0" t="0"/>
          <a:stretch/>
        </p:blipFill>
        <p:spPr>
          <a:xfrm>
            <a:off x="884574" y="2082325"/>
            <a:ext cx="2982899" cy="2613280"/>
          </a:xfrm>
          <a:prstGeom prst="rect">
            <a:avLst/>
          </a:prstGeom>
          <a:noFill/>
          <a:ln>
            <a:noFill/>
          </a:ln>
        </p:spPr>
      </p:pic>
      <p:sp>
        <p:nvSpPr>
          <p:cNvPr id="141" name="Google Shape;141;p27"/>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8"/>
          <p:cNvSpPr txBox="1"/>
          <p:nvPr>
            <p:ph type="title"/>
          </p:nvPr>
        </p:nvSpPr>
        <p:spPr>
          <a:xfrm>
            <a:off x="85500" y="131875"/>
            <a:ext cx="8904900" cy="67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500">
                <a:latin typeface="Nunito ExtraBold"/>
                <a:ea typeface="Nunito ExtraBold"/>
                <a:cs typeface="Nunito ExtraBold"/>
                <a:sym typeface="Nunito ExtraBold"/>
              </a:rPr>
              <a:t>Take action! </a:t>
            </a:r>
            <a:r>
              <a:rPr lang="en-GB" sz="3500">
                <a:solidFill>
                  <a:srgbClr val="1A9988"/>
                </a:solidFill>
                <a:latin typeface="Nunito ExtraBold"/>
                <a:ea typeface="Nunito ExtraBold"/>
                <a:cs typeface="Nunito ExtraBold"/>
                <a:sym typeface="Nunito ExtraBold"/>
              </a:rPr>
              <a:t>The food waste hierarchy</a:t>
            </a:r>
            <a:r>
              <a:rPr lang="en-GB" sz="3500">
                <a:latin typeface="Nunito ExtraBold"/>
                <a:ea typeface="Nunito ExtraBold"/>
                <a:cs typeface="Nunito ExtraBold"/>
                <a:sym typeface="Nunito ExtraBold"/>
              </a:rPr>
              <a:t> </a:t>
            </a:r>
            <a:endParaRPr sz="3500">
              <a:solidFill>
                <a:srgbClr val="FF9900"/>
              </a:solidFill>
              <a:latin typeface="Nunito"/>
              <a:ea typeface="Nunito"/>
              <a:cs typeface="Nunito"/>
              <a:sym typeface="Nunito"/>
            </a:endParaRPr>
          </a:p>
        </p:txBody>
      </p:sp>
      <p:sp>
        <p:nvSpPr>
          <p:cNvPr id="147" name="Google Shape;147;p28"/>
          <p:cNvSpPr/>
          <p:nvPr/>
        </p:nvSpPr>
        <p:spPr>
          <a:xfrm rot="10800000">
            <a:off x="1830450" y="915325"/>
            <a:ext cx="5560200" cy="3966000"/>
          </a:xfrm>
          <a:prstGeom prst="triangle">
            <a:avLst>
              <a:gd fmla="val 50000" name="adj"/>
            </a:avLst>
          </a:prstGeom>
          <a:solidFill>
            <a:srgbClr val="FFF2C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Open Sans"/>
              <a:ea typeface="Open Sans"/>
              <a:cs typeface="Open Sans"/>
              <a:sym typeface="Open Sans"/>
            </a:endParaRPr>
          </a:p>
        </p:txBody>
      </p:sp>
      <p:sp>
        <p:nvSpPr>
          <p:cNvPr id="148" name="Google Shape;148;p28"/>
          <p:cNvSpPr txBox="1"/>
          <p:nvPr/>
        </p:nvSpPr>
        <p:spPr>
          <a:xfrm>
            <a:off x="1881600" y="915325"/>
            <a:ext cx="5380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4300">
                <a:latin typeface="Nunito"/>
                <a:ea typeface="Nunito"/>
                <a:cs typeface="Nunito"/>
                <a:sym typeface="Nunito"/>
              </a:rPr>
              <a:t>Reduce </a:t>
            </a:r>
            <a:endParaRPr b="1" sz="4300">
              <a:latin typeface="Nunito"/>
              <a:ea typeface="Nunito"/>
              <a:cs typeface="Nunito"/>
              <a:sym typeface="Nunito"/>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ctr">
              <a:spcBef>
                <a:spcPts val="0"/>
              </a:spcBef>
              <a:spcAft>
                <a:spcPts val="0"/>
              </a:spcAft>
              <a:buNone/>
            </a:pPr>
            <a:r>
              <a:t/>
            </a:r>
            <a:endParaRPr sz="3200">
              <a:solidFill>
                <a:schemeClr val="dk2"/>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149" name="Google Shape;149;p28"/>
          <p:cNvSpPr txBox="1"/>
          <p:nvPr/>
        </p:nvSpPr>
        <p:spPr>
          <a:xfrm>
            <a:off x="1920150" y="1801325"/>
            <a:ext cx="53808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4300">
                <a:latin typeface="Nunito"/>
                <a:ea typeface="Nunito"/>
                <a:cs typeface="Nunito"/>
                <a:sym typeface="Nunito"/>
              </a:rPr>
              <a:t>Compost</a:t>
            </a:r>
            <a:endParaRPr b="1" sz="4300">
              <a:latin typeface="Nunito"/>
              <a:ea typeface="Nunito"/>
              <a:cs typeface="Nunito"/>
              <a:sym typeface="Nunito"/>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150" name="Google Shape;150;p28"/>
          <p:cNvSpPr txBox="1"/>
          <p:nvPr/>
        </p:nvSpPr>
        <p:spPr>
          <a:xfrm>
            <a:off x="2009850" y="2685325"/>
            <a:ext cx="5380800" cy="1062000"/>
          </a:xfrm>
          <a:prstGeom prst="rect">
            <a:avLst/>
          </a:prstGeom>
          <a:noFill/>
          <a:ln>
            <a:noFill/>
          </a:ln>
        </p:spPr>
        <p:txBody>
          <a:bodyPr anchorCtr="0" anchor="t" bIns="91425" lIns="91425" spcFirstLastPara="1" rIns="91425" wrap="square" tIns="91425">
            <a:spAutoFit/>
          </a:bodyPr>
          <a:lstStyle/>
          <a:p>
            <a:pPr indent="0" lvl="0" marL="1371600" rtl="0" algn="l">
              <a:spcBef>
                <a:spcPts val="0"/>
              </a:spcBef>
              <a:spcAft>
                <a:spcPts val="0"/>
              </a:spcAft>
              <a:buNone/>
            </a:pPr>
            <a:r>
              <a:rPr b="1" lang="en-GB" sz="4300">
                <a:latin typeface="Nunito"/>
                <a:ea typeface="Nunito"/>
                <a:cs typeface="Nunito"/>
                <a:sym typeface="Nunito"/>
              </a:rPr>
              <a:t> </a:t>
            </a:r>
            <a:r>
              <a:rPr b="1" lang="en-GB" sz="4300">
                <a:latin typeface="Nunito"/>
                <a:ea typeface="Nunito"/>
                <a:cs typeface="Nunito"/>
                <a:sym typeface="Nunito"/>
              </a:rPr>
              <a:t>Recycle</a:t>
            </a:r>
            <a:endParaRPr b="1" sz="4300">
              <a:latin typeface="Nunito"/>
              <a:ea typeface="Nunito"/>
              <a:cs typeface="Nunito"/>
              <a:sym typeface="Nunito"/>
            </a:endParaRPr>
          </a:p>
          <a:p>
            <a:pPr indent="0" lvl="0" marL="0" rtl="0" algn="l">
              <a:spcBef>
                <a:spcPts val="0"/>
              </a:spcBef>
              <a:spcAft>
                <a:spcPts val="0"/>
              </a:spcAft>
              <a:buNone/>
            </a:pPr>
            <a:r>
              <a:t/>
            </a:r>
            <a:endParaRPr>
              <a:latin typeface="Open Sans"/>
              <a:ea typeface="Open Sans"/>
              <a:cs typeface="Open Sans"/>
              <a:sym typeface="Open Sans"/>
            </a:endParaRPr>
          </a:p>
        </p:txBody>
      </p:sp>
      <p:cxnSp>
        <p:nvCxnSpPr>
          <p:cNvPr id="151" name="Google Shape;151;p28"/>
          <p:cNvCxnSpPr/>
          <p:nvPr/>
        </p:nvCxnSpPr>
        <p:spPr>
          <a:xfrm flipH="1" rot="10800000">
            <a:off x="2484350" y="1810100"/>
            <a:ext cx="4269600" cy="12600"/>
          </a:xfrm>
          <a:prstGeom prst="straightConnector1">
            <a:avLst/>
          </a:prstGeom>
          <a:noFill/>
          <a:ln cap="flat" cmpd="sng" w="19050">
            <a:solidFill>
              <a:schemeClr val="dk2"/>
            </a:solidFill>
            <a:prstDash val="solid"/>
            <a:round/>
            <a:headEnd len="med" w="med" type="none"/>
            <a:tailEnd len="med" w="med" type="none"/>
          </a:ln>
        </p:spPr>
      </p:cxnSp>
      <p:cxnSp>
        <p:nvCxnSpPr>
          <p:cNvPr id="152" name="Google Shape;152;p28"/>
          <p:cNvCxnSpPr/>
          <p:nvPr/>
        </p:nvCxnSpPr>
        <p:spPr>
          <a:xfrm flipH="1" rot="10800000">
            <a:off x="3108575" y="2709150"/>
            <a:ext cx="3021000" cy="24900"/>
          </a:xfrm>
          <a:prstGeom prst="straightConnector1">
            <a:avLst/>
          </a:prstGeom>
          <a:noFill/>
          <a:ln cap="flat" cmpd="sng" w="19050">
            <a:solidFill>
              <a:schemeClr val="dk2"/>
            </a:solidFill>
            <a:prstDash val="solid"/>
            <a:round/>
            <a:headEnd len="med" w="med" type="none"/>
            <a:tailEnd len="med" w="med" type="none"/>
          </a:ln>
        </p:spPr>
      </p:cxnSp>
      <p:sp>
        <p:nvSpPr>
          <p:cNvPr id="153" name="Google Shape;153;p28"/>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9"/>
          <p:cNvPicPr preferRelativeResize="0"/>
          <p:nvPr/>
        </p:nvPicPr>
        <p:blipFill rotWithShape="1">
          <a:blip r:embed="rId3">
            <a:alphaModFix/>
          </a:blip>
          <a:srcRect b="40392" l="5664" r="16307" t="2126"/>
          <a:stretch/>
        </p:blipFill>
        <p:spPr>
          <a:xfrm>
            <a:off x="373225" y="931900"/>
            <a:ext cx="3180207" cy="1559699"/>
          </a:xfrm>
          <a:prstGeom prst="rect">
            <a:avLst/>
          </a:prstGeom>
          <a:noFill/>
          <a:ln>
            <a:noFill/>
          </a:ln>
        </p:spPr>
      </p:pic>
      <p:sp>
        <p:nvSpPr>
          <p:cNvPr id="159" name="Google Shape;159;p29"/>
          <p:cNvSpPr txBox="1"/>
          <p:nvPr/>
        </p:nvSpPr>
        <p:spPr>
          <a:xfrm>
            <a:off x="986075" y="2541700"/>
            <a:ext cx="2183100" cy="3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t>Organic matter</a:t>
            </a:r>
            <a:endParaRPr b="1" sz="2000"/>
          </a:p>
        </p:txBody>
      </p:sp>
      <p:sp>
        <p:nvSpPr>
          <p:cNvPr id="160" name="Google Shape;160;p29"/>
          <p:cNvSpPr/>
          <p:nvPr/>
        </p:nvSpPr>
        <p:spPr>
          <a:xfrm>
            <a:off x="5436750" y="1062900"/>
            <a:ext cx="2411700" cy="10629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t>Digested by various living creatures e.g. bacteria, fungi, worms</a:t>
            </a:r>
            <a:endParaRPr sz="1100"/>
          </a:p>
        </p:txBody>
      </p:sp>
      <p:sp>
        <p:nvSpPr>
          <p:cNvPr id="161" name="Google Shape;161;p29"/>
          <p:cNvSpPr/>
          <p:nvPr/>
        </p:nvSpPr>
        <p:spPr>
          <a:xfrm flipH="1" rot="10800000">
            <a:off x="6232700" y="2250450"/>
            <a:ext cx="588600" cy="642600"/>
          </a:xfrm>
          <a:prstGeom prst="up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9900"/>
              </a:highlight>
            </a:endParaRPr>
          </a:p>
        </p:txBody>
      </p:sp>
      <p:sp>
        <p:nvSpPr>
          <p:cNvPr id="162" name="Google Shape;162;p29"/>
          <p:cNvSpPr/>
          <p:nvPr/>
        </p:nvSpPr>
        <p:spPr>
          <a:xfrm>
            <a:off x="3663300" y="1415475"/>
            <a:ext cx="1540800" cy="536100"/>
          </a:xfrm>
          <a:prstGeom prst="right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p29"/>
          <p:cNvPicPr preferRelativeResize="0"/>
          <p:nvPr/>
        </p:nvPicPr>
        <p:blipFill rotWithShape="1">
          <a:blip r:embed="rId4">
            <a:alphaModFix/>
          </a:blip>
          <a:srcRect b="11768" l="23009" r="11827" t="9565"/>
          <a:stretch/>
        </p:blipFill>
        <p:spPr>
          <a:xfrm>
            <a:off x="5435450" y="3017700"/>
            <a:ext cx="2183100" cy="1976781"/>
          </a:xfrm>
          <a:prstGeom prst="rect">
            <a:avLst/>
          </a:prstGeom>
          <a:noFill/>
          <a:ln>
            <a:noFill/>
          </a:ln>
        </p:spPr>
      </p:pic>
      <p:sp>
        <p:nvSpPr>
          <p:cNvPr id="164" name="Google Shape;164;p29"/>
          <p:cNvSpPr txBox="1"/>
          <p:nvPr/>
        </p:nvSpPr>
        <p:spPr>
          <a:xfrm>
            <a:off x="3663300" y="3588200"/>
            <a:ext cx="2411700" cy="3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t>End product: compost!</a:t>
            </a:r>
            <a:endParaRPr b="1" sz="2000"/>
          </a:p>
        </p:txBody>
      </p:sp>
      <p:pic>
        <p:nvPicPr>
          <p:cNvPr id="165" name="Google Shape;165;p29"/>
          <p:cNvPicPr preferRelativeResize="0"/>
          <p:nvPr/>
        </p:nvPicPr>
        <p:blipFill>
          <a:blip r:embed="rId5">
            <a:alphaModFix/>
          </a:blip>
          <a:stretch>
            <a:fillRect/>
          </a:stretch>
        </p:blipFill>
        <p:spPr>
          <a:xfrm>
            <a:off x="8081100" y="0"/>
            <a:ext cx="1062900" cy="1062900"/>
          </a:xfrm>
          <a:prstGeom prst="rect">
            <a:avLst/>
          </a:prstGeom>
          <a:noFill/>
          <a:ln>
            <a:noFill/>
          </a:ln>
        </p:spPr>
      </p:pic>
      <p:sp>
        <p:nvSpPr>
          <p:cNvPr id="166" name="Google Shape;166;p29"/>
          <p:cNvSpPr txBox="1"/>
          <p:nvPr>
            <p:ph type="title"/>
          </p:nvPr>
        </p:nvSpPr>
        <p:spPr>
          <a:xfrm>
            <a:off x="373225" y="0"/>
            <a:ext cx="8664000" cy="106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900">
                <a:solidFill>
                  <a:schemeClr val="accent5"/>
                </a:solidFill>
                <a:latin typeface="Nunito ExtraBold"/>
                <a:ea typeface="Nunito ExtraBold"/>
                <a:cs typeface="Nunito ExtraBold"/>
                <a:sym typeface="Nunito ExtraBold"/>
              </a:rPr>
              <a:t>What is composting? </a:t>
            </a:r>
            <a:endParaRPr sz="4100">
              <a:solidFill>
                <a:schemeClr val="accent5"/>
              </a:solidFill>
              <a:latin typeface="Nunito"/>
              <a:ea typeface="Nunito"/>
              <a:cs typeface="Nunito"/>
              <a:sym typeface="Nunito"/>
            </a:endParaRPr>
          </a:p>
        </p:txBody>
      </p:sp>
      <p:sp>
        <p:nvSpPr>
          <p:cNvPr id="167" name="Google Shape;167;p29"/>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nvSpPr>
        <p:spPr>
          <a:xfrm>
            <a:off x="3906900" y="1498775"/>
            <a:ext cx="5118600" cy="34548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chemeClr val="dk1"/>
              </a:buClr>
              <a:buSzPts val="2000"/>
              <a:buChar char="●"/>
            </a:pPr>
            <a:r>
              <a:rPr lang="en-GB" sz="2000">
                <a:solidFill>
                  <a:schemeClr val="dk1"/>
                </a:solidFill>
              </a:rPr>
              <a:t>Saves money </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‘Recycle’ </a:t>
            </a:r>
            <a:r>
              <a:rPr lang="en-GB" sz="2000">
                <a:solidFill>
                  <a:schemeClr val="dk1"/>
                </a:solidFill>
              </a:rPr>
              <a:t>kitch</a:t>
            </a:r>
            <a:r>
              <a:rPr lang="en-GB" sz="2000">
                <a:solidFill>
                  <a:schemeClr val="dk1"/>
                </a:solidFill>
              </a:rPr>
              <a:t>en and garde</a:t>
            </a:r>
            <a:r>
              <a:rPr lang="en-GB" sz="2000">
                <a:solidFill>
                  <a:schemeClr val="dk1"/>
                </a:solidFill>
              </a:rPr>
              <a:t>n waste</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t>Nutrients more available to plants</a:t>
            </a:r>
            <a:endParaRPr sz="2000"/>
          </a:p>
          <a:p>
            <a:pPr indent="-355600" lvl="0" marL="457200" rtl="0" algn="l">
              <a:lnSpc>
                <a:spcPct val="150000"/>
              </a:lnSpc>
              <a:spcBef>
                <a:spcPts val="0"/>
              </a:spcBef>
              <a:spcAft>
                <a:spcPts val="0"/>
              </a:spcAft>
              <a:buSzPts val="2000"/>
              <a:buChar char="●"/>
            </a:pPr>
            <a:r>
              <a:rPr lang="en-GB" sz="2000"/>
              <a:t>Improves soil structure</a:t>
            </a:r>
            <a:endParaRPr sz="2000"/>
          </a:p>
          <a:p>
            <a:pPr indent="-355600" lvl="0" marL="457200" rtl="0" algn="l">
              <a:lnSpc>
                <a:spcPct val="150000"/>
              </a:lnSpc>
              <a:spcBef>
                <a:spcPts val="0"/>
              </a:spcBef>
              <a:spcAft>
                <a:spcPts val="0"/>
              </a:spcAft>
              <a:buSzPts val="2000"/>
              <a:buChar char="●"/>
            </a:pPr>
            <a:r>
              <a:rPr lang="en-GB" sz="2000"/>
              <a:t>Contains beneficial organisms </a:t>
            </a:r>
            <a:endParaRPr sz="2000"/>
          </a:p>
          <a:p>
            <a:pPr indent="-355600" lvl="0" marL="457200" rtl="0" algn="l">
              <a:lnSpc>
                <a:spcPct val="150000"/>
              </a:lnSpc>
              <a:spcBef>
                <a:spcPts val="0"/>
              </a:spcBef>
              <a:spcAft>
                <a:spcPts val="0"/>
              </a:spcAft>
              <a:buSzPts val="2000"/>
              <a:buChar char="●"/>
            </a:pPr>
            <a:r>
              <a:rPr lang="en-GB" sz="2000"/>
              <a:t>Beneficial for the </a:t>
            </a:r>
            <a:r>
              <a:rPr lang="en-GB" sz="2000"/>
              <a:t>environment</a:t>
            </a:r>
            <a:r>
              <a:rPr lang="en-GB" sz="2000"/>
              <a:t> </a:t>
            </a:r>
            <a:endParaRPr sz="2000"/>
          </a:p>
        </p:txBody>
      </p:sp>
      <p:pic>
        <p:nvPicPr>
          <p:cNvPr id="173" name="Google Shape;173;p30"/>
          <p:cNvPicPr preferRelativeResize="0"/>
          <p:nvPr/>
        </p:nvPicPr>
        <p:blipFill>
          <a:blip r:embed="rId3">
            <a:alphaModFix/>
          </a:blip>
          <a:stretch>
            <a:fillRect/>
          </a:stretch>
        </p:blipFill>
        <p:spPr>
          <a:xfrm>
            <a:off x="399400" y="1527488"/>
            <a:ext cx="3507501" cy="2145977"/>
          </a:xfrm>
          <a:prstGeom prst="rect">
            <a:avLst/>
          </a:prstGeom>
          <a:noFill/>
          <a:ln>
            <a:noFill/>
          </a:ln>
        </p:spPr>
      </p:pic>
      <p:pic>
        <p:nvPicPr>
          <p:cNvPr id="174" name="Google Shape;174;p30"/>
          <p:cNvPicPr preferRelativeResize="0"/>
          <p:nvPr/>
        </p:nvPicPr>
        <p:blipFill>
          <a:blip r:embed="rId4">
            <a:alphaModFix/>
          </a:blip>
          <a:stretch>
            <a:fillRect/>
          </a:stretch>
        </p:blipFill>
        <p:spPr>
          <a:xfrm>
            <a:off x="7722250" y="112100"/>
            <a:ext cx="1303376" cy="1303376"/>
          </a:xfrm>
          <a:prstGeom prst="rect">
            <a:avLst/>
          </a:prstGeom>
          <a:noFill/>
          <a:ln>
            <a:noFill/>
          </a:ln>
        </p:spPr>
      </p:pic>
      <p:sp>
        <p:nvSpPr>
          <p:cNvPr id="175" name="Google Shape;175;p30"/>
          <p:cNvSpPr txBox="1"/>
          <p:nvPr>
            <p:ph type="title"/>
          </p:nvPr>
        </p:nvSpPr>
        <p:spPr>
          <a:xfrm>
            <a:off x="240000" y="112100"/>
            <a:ext cx="8664000" cy="141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900">
                <a:solidFill>
                  <a:schemeClr val="accent5"/>
                </a:solidFill>
                <a:latin typeface="Nunito ExtraBold"/>
                <a:ea typeface="Nunito ExtraBold"/>
                <a:cs typeface="Nunito ExtraBold"/>
                <a:sym typeface="Nunito ExtraBold"/>
              </a:rPr>
              <a:t>Benefits of composting</a:t>
            </a:r>
            <a:endParaRPr sz="4100">
              <a:solidFill>
                <a:schemeClr val="accent5"/>
              </a:solidFill>
              <a:latin typeface="Nunito"/>
              <a:ea typeface="Nunito"/>
              <a:cs typeface="Nunito"/>
              <a:sym typeface="Nunito"/>
            </a:endParaRPr>
          </a:p>
        </p:txBody>
      </p:sp>
      <p:sp>
        <p:nvSpPr>
          <p:cNvPr id="176" name="Google Shape;176;p30"/>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nvSpPr>
        <p:spPr>
          <a:xfrm>
            <a:off x="395675" y="1176800"/>
            <a:ext cx="3655500" cy="86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sz="2000"/>
              <a:t>Microorganisms, </a:t>
            </a:r>
            <a:r>
              <a:rPr lang="en-GB" sz="2000"/>
              <a:t>such as bacteria and fungi</a:t>
            </a:r>
            <a:endParaRPr sz="2000"/>
          </a:p>
        </p:txBody>
      </p:sp>
      <p:pic>
        <p:nvPicPr>
          <p:cNvPr id="182" name="Google Shape;182;p31"/>
          <p:cNvPicPr preferRelativeResize="0"/>
          <p:nvPr/>
        </p:nvPicPr>
        <p:blipFill>
          <a:blip r:embed="rId3">
            <a:alphaModFix/>
          </a:blip>
          <a:stretch>
            <a:fillRect/>
          </a:stretch>
        </p:blipFill>
        <p:spPr>
          <a:xfrm>
            <a:off x="7722250" y="112100"/>
            <a:ext cx="1303376" cy="1303376"/>
          </a:xfrm>
          <a:prstGeom prst="rect">
            <a:avLst/>
          </a:prstGeom>
          <a:noFill/>
          <a:ln>
            <a:noFill/>
          </a:ln>
        </p:spPr>
      </p:pic>
      <p:sp>
        <p:nvSpPr>
          <p:cNvPr id="183" name="Google Shape;183;p31"/>
          <p:cNvSpPr txBox="1"/>
          <p:nvPr>
            <p:ph type="title"/>
          </p:nvPr>
        </p:nvSpPr>
        <p:spPr>
          <a:xfrm>
            <a:off x="240000" y="112100"/>
            <a:ext cx="8664000" cy="10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300">
                <a:solidFill>
                  <a:schemeClr val="accent5"/>
                </a:solidFill>
                <a:latin typeface="Nunito ExtraBold"/>
                <a:ea typeface="Nunito ExtraBold"/>
                <a:cs typeface="Nunito ExtraBold"/>
                <a:sym typeface="Nunito ExtraBold"/>
              </a:rPr>
              <a:t>The creatures in the compost pile... </a:t>
            </a:r>
            <a:endParaRPr sz="3300">
              <a:solidFill>
                <a:schemeClr val="accent5"/>
              </a:solidFill>
              <a:latin typeface="Nunito ExtraBold"/>
              <a:ea typeface="Nunito ExtraBold"/>
              <a:cs typeface="Nunito ExtraBold"/>
              <a:sym typeface="Nunito ExtraBold"/>
            </a:endParaRPr>
          </a:p>
        </p:txBody>
      </p:sp>
      <p:sp>
        <p:nvSpPr>
          <p:cNvPr id="184" name="Google Shape;184;p31"/>
          <p:cNvSpPr txBox="1"/>
          <p:nvPr/>
        </p:nvSpPr>
        <p:spPr>
          <a:xfrm>
            <a:off x="4016650" y="1176800"/>
            <a:ext cx="45519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sz="2000"/>
              <a:t>Macroorganisms,</a:t>
            </a:r>
            <a:r>
              <a:rPr lang="en-GB" sz="2000"/>
              <a:t> such as worms, millipedes, slugs and snails</a:t>
            </a:r>
            <a:endParaRPr sz="2000"/>
          </a:p>
        </p:txBody>
      </p:sp>
      <p:pic>
        <p:nvPicPr>
          <p:cNvPr id="185" name="Google Shape;185;p31"/>
          <p:cNvPicPr preferRelativeResize="0"/>
          <p:nvPr/>
        </p:nvPicPr>
        <p:blipFill rotWithShape="1">
          <a:blip r:embed="rId4">
            <a:alphaModFix/>
          </a:blip>
          <a:srcRect b="11579" l="0" r="0" t="21216"/>
          <a:stretch/>
        </p:blipFill>
        <p:spPr>
          <a:xfrm>
            <a:off x="520850" y="3395200"/>
            <a:ext cx="1536985" cy="1303373"/>
          </a:xfrm>
          <a:prstGeom prst="rect">
            <a:avLst/>
          </a:prstGeom>
          <a:noFill/>
          <a:ln>
            <a:noFill/>
          </a:ln>
        </p:spPr>
      </p:pic>
      <p:pic>
        <p:nvPicPr>
          <p:cNvPr id="186" name="Google Shape;186;p31"/>
          <p:cNvPicPr preferRelativeResize="0"/>
          <p:nvPr/>
        </p:nvPicPr>
        <p:blipFill rotWithShape="1">
          <a:blip r:embed="rId5">
            <a:alphaModFix/>
          </a:blip>
          <a:srcRect b="0" l="20628" r="0" t="0"/>
          <a:stretch/>
        </p:blipFill>
        <p:spPr>
          <a:xfrm>
            <a:off x="520850" y="2184600"/>
            <a:ext cx="1536973" cy="1064701"/>
          </a:xfrm>
          <a:prstGeom prst="rect">
            <a:avLst/>
          </a:prstGeom>
          <a:noFill/>
          <a:ln>
            <a:noFill/>
          </a:ln>
        </p:spPr>
      </p:pic>
      <p:pic>
        <p:nvPicPr>
          <p:cNvPr id="187" name="Google Shape;187;p31"/>
          <p:cNvPicPr preferRelativeResize="0"/>
          <p:nvPr/>
        </p:nvPicPr>
        <p:blipFill rotWithShape="1">
          <a:blip r:embed="rId6">
            <a:alphaModFix/>
          </a:blip>
          <a:srcRect b="0" l="12157" r="0" t="5784"/>
          <a:stretch/>
        </p:blipFill>
        <p:spPr>
          <a:xfrm>
            <a:off x="4114801" y="3434888"/>
            <a:ext cx="1799997" cy="1224000"/>
          </a:xfrm>
          <a:prstGeom prst="rect">
            <a:avLst/>
          </a:prstGeom>
          <a:noFill/>
          <a:ln>
            <a:noFill/>
          </a:ln>
        </p:spPr>
      </p:pic>
      <p:pic>
        <p:nvPicPr>
          <p:cNvPr id="188" name="Google Shape;188;p31"/>
          <p:cNvPicPr preferRelativeResize="0"/>
          <p:nvPr/>
        </p:nvPicPr>
        <p:blipFill>
          <a:blip r:embed="rId7">
            <a:alphaModFix/>
          </a:blip>
          <a:stretch>
            <a:fillRect/>
          </a:stretch>
        </p:blipFill>
        <p:spPr>
          <a:xfrm>
            <a:off x="6075950" y="2104952"/>
            <a:ext cx="1800000" cy="1224000"/>
          </a:xfrm>
          <a:prstGeom prst="rect">
            <a:avLst/>
          </a:prstGeom>
          <a:noFill/>
          <a:ln>
            <a:noFill/>
          </a:ln>
        </p:spPr>
      </p:pic>
      <p:pic>
        <p:nvPicPr>
          <p:cNvPr id="189" name="Google Shape;189;p31"/>
          <p:cNvPicPr preferRelativeResize="0"/>
          <p:nvPr/>
        </p:nvPicPr>
        <p:blipFill>
          <a:blip r:embed="rId8">
            <a:alphaModFix/>
          </a:blip>
          <a:stretch>
            <a:fillRect/>
          </a:stretch>
        </p:blipFill>
        <p:spPr>
          <a:xfrm>
            <a:off x="4114800" y="2104950"/>
            <a:ext cx="1799999" cy="1224000"/>
          </a:xfrm>
          <a:prstGeom prst="rect">
            <a:avLst/>
          </a:prstGeom>
          <a:noFill/>
          <a:ln>
            <a:noFill/>
          </a:ln>
        </p:spPr>
      </p:pic>
      <p:pic>
        <p:nvPicPr>
          <p:cNvPr id="190" name="Google Shape;190;p31"/>
          <p:cNvPicPr preferRelativeResize="0"/>
          <p:nvPr/>
        </p:nvPicPr>
        <p:blipFill>
          <a:blip r:embed="rId9">
            <a:alphaModFix/>
          </a:blip>
          <a:stretch>
            <a:fillRect/>
          </a:stretch>
        </p:blipFill>
        <p:spPr>
          <a:xfrm>
            <a:off x="6075947" y="3434900"/>
            <a:ext cx="1799999" cy="1224001"/>
          </a:xfrm>
          <a:prstGeom prst="rect">
            <a:avLst/>
          </a:prstGeom>
          <a:noFill/>
          <a:ln>
            <a:noFill/>
          </a:ln>
        </p:spPr>
      </p:pic>
      <p:sp>
        <p:nvSpPr>
          <p:cNvPr id="191" name="Google Shape;191;p31"/>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2"/>
          <p:cNvSpPr txBox="1"/>
          <p:nvPr/>
        </p:nvSpPr>
        <p:spPr>
          <a:xfrm>
            <a:off x="126975" y="974000"/>
            <a:ext cx="8854200" cy="1064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1800"/>
          </a:p>
          <a:p>
            <a:pPr indent="0" lvl="0" marL="0" rtl="0" algn="l">
              <a:lnSpc>
                <a:spcPct val="150000"/>
              </a:lnSpc>
              <a:spcBef>
                <a:spcPts val="0"/>
              </a:spcBef>
              <a:spcAft>
                <a:spcPts val="0"/>
              </a:spcAft>
              <a:buNone/>
            </a:pPr>
            <a:r>
              <a:rPr b="1" lang="en-GB" sz="1800"/>
              <a:t>Aerobic composting</a:t>
            </a:r>
            <a:r>
              <a:rPr lang="en-GB" sz="1800"/>
              <a:t> - organic matter is broken down by aerobic organisms</a:t>
            </a:r>
            <a:endParaRPr sz="1800"/>
          </a:p>
          <a:p>
            <a:pPr indent="0" lvl="0" marL="0" rtl="0" algn="l">
              <a:lnSpc>
                <a:spcPct val="150000"/>
              </a:lnSpc>
              <a:spcBef>
                <a:spcPts val="0"/>
              </a:spcBef>
              <a:spcAft>
                <a:spcPts val="0"/>
              </a:spcAft>
              <a:buNone/>
            </a:pPr>
            <a:r>
              <a:rPr b="1" lang="en-GB" sz="1800"/>
              <a:t>Anaerobic composting </a:t>
            </a:r>
            <a:r>
              <a:rPr lang="en-GB" sz="1800"/>
              <a:t>- organic matter is broken down by anaerobic organisms</a:t>
            </a:r>
            <a:endParaRPr sz="1800"/>
          </a:p>
          <a:p>
            <a:pPr indent="0" lvl="0" marL="0" rtl="0" algn="l">
              <a:lnSpc>
                <a:spcPct val="150000"/>
              </a:lnSpc>
              <a:spcBef>
                <a:spcPts val="0"/>
              </a:spcBef>
              <a:spcAft>
                <a:spcPts val="0"/>
              </a:spcAft>
              <a:buNone/>
            </a:pPr>
            <a:r>
              <a:t/>
            </a:r>
            <a:endParaRPr b="1"/>
          </a:p>
          <a:p>
            <a:pPr indent="0" lvl="0" marL="0" rtl="0" algn="l">
              <a:lnSpc>
                <a:spcPct val="150000"/>
              </a:lnSpc>
              <a:spcBef>
                <a:spcPts val="0"/>
              </a:spcBef>
              <a:spcAft>
                <a:spcPts val="0"/>
              </a:spcAft>
              <a:buNone/>
            </a:pPr>
            <a:r>
              <a:rPr b="1" lang="en-GB" sz="1800"/>
              <a:t>Benefits of </a:t>
            </a:r>
            <a:r>
              <a:rPr b="1" lang="en-GB" sz="1800"/>
              <a:t>aerobic composting: </a:t>
            </a:r>
            <a:endParaRPr b="1" sz="1800"/>
          </a:p>
          <a:p>
            <a:pPr indent="-342900" lvl="0" marL="457200" rtl="0" algn="l">
              <a:lnSpc>
                <a:spcPct val="150000"/>
              </a:lnSpc>
              <a:spcBef>
                <a:spcPts val="0"/>
              </a:spcBef>
              <a:spcAft>
                <a:spcPts val="0"/>
              </a:spcAft>
              <a:buSzPts val="1800"/>
              <a:buChar char="●"/>
            </a:pPr>
            <a:r>
              <a:rPr lang="en-GB" sz="1800"/>
              <a:t>Faster </a:t>
            </a:r>
            <a:endParaRPr sz="1800"/>
          </a:p>
          <a:p>
            <a:pPr indent="-342900" lvl="0" marL="457200" rtl="0" algn="l">
              <a:lnSpc>
                <a:spcPct val="150000"/>
              </a:lnSpc>
              <a:spcBef>
                <a:spcPts val="0"/>
              </a:spcBef>
              <a:spcAft>
                <a:spcPts val="0"/>
              </a:spcAft>
              <a:buSzPts val="1800"/>
              <a:buChar char="●"/>
            </a:pPr>
            <a:r>
              <a:rPr lang="en-GB" sz="1800"/>
              <a:t>Hotter</a:t>
            </a:r>
            <a:endParaRPr sz="1800"/>
          </a:p>
          <a:p>
            <a:pPr indent="-342900" lvl="0" marL="457200" rtl="0" algn="l">
              <a:lnSpc>
                <a:spcPct val="150000"/>
              </a:lnSpc>
              <a:spcBef>
                <a:spcPts val="0"/>
              </a:spcBef>
              <a:spcAft>
                <a:spcPts val="0"/>
              </a:spcAft>
              <a:buSzPts val="1800"/>
              <a:buChar char="●"/>
            </a:pPr>
            <a:r>
              <a:rPr lang="en-GB" sz="1800">
                <a:solidFill>
                  <a:schemeClr val="dk1"/>
                </a:solidFill>
              </a:rPr>
              <a:t>Produces CO2 not methane </a:t>
            </a:r>
            <a:endParaRPr sz="1800"/>
          </a:p>
          <a:p>
            <a:pPr indent="-342900" lvl="0" marL="457200" rtl="0" algn="l">
              <a:lnSpc>
                <a:spcPct val="150000"/>
              </a:lnSpc>
              <a:spcBef>
                <a:spcPts val="0"/>
              </a:spcBef>
              <a:spcAft>
                <a:spcPts val="0"/>
              </a:spcAft>
              <a:buSzPts val="1800"/>
              <a:buChar char="●"/>
            </a:pPr>
            <a:r>
              <a:rPr lang="en-GB" sz="1800"/>
              <a:t>Not smelly </a:t>
            </a:r>
            <a:endParaRPr sz="1800"/>
          </a:p>
          <a:p>
            <a:pPr indent="0" lvl="0" marL="0" rtl="0" algn="l">
              <a:lnSpc>
                <a:spcPct val="150000"/>
              </a:lnSpc>
              <a:spcBef>
                <a:spcPts val="0"/>
              </a:spcBef>
              <a:spcAft>
                <a:spcPts val="0"/>
              </a:spcAft>
              <a:buNone/>
            </a:pPr>
            <a:r>
              <a:t/>
            </a:r>
            <a:endParaRPr sz="1800"/>
          </a:p>
          <a:p>
            <a:pPr indent="0" lvl="0" marL="0" rtl="0" algn="l">
              <a:lnSpc>
                <a:spcPct val="150000"/>
              </a:lnSpc>
              <a:spcBef>
                <a:spcPts val="0"/>
              </a:spcBef>
              <a:spcAft>
                <a:spcPts val="0"/>
              </a:spcAft>
              <a:buNone/>
            </a:pPr>
            <a:r>
              <a:t/>
            </a:r>
            <a:endParaRPr sz="1800">
              <a:highlight>
                <a:srgbClr val="D9EAD3"/>
              </a:highlight>
            </a:endParaRPr>
          </a:p>
          <a:p>
            <a:pPr indent="0" lvl="0" marL="0" rtl="0" algn="l">
              <a:lnSpc>
                <a:spcPct val="150000"/>
              </a:lnSpc>
              <a:spcBef>
                <a:spcPts val="0"/>
              </a:spcBef>
              <a:spcAft>
                <a:spcPts val="0"/>
              </a:spcAft>
              <a:buNone/>
            </a:pPr>
            <a:r>
              <a:t/>
            </a:r>
            <a:endParaRPr b="1" sz="2000"/>
          </a:p>
        </p:txBody>
      </p:sp>
      <p:pic>
        <p:nvPicPr>
          <p:cNvPr id="197" name="Google Shape;197;p32"/>
          <p:cNvPicPr preferRelativeResize="0"/>
          <p:nvPr/>
        </p:nvPicPr>
        <p:blipFill>
          <a:blip r:embed="rId3">
            <a:alphaModFix/>
          </a:blip>
          <a:stretch>
            <a:fillRect/>
          </a:stretch>
        </p:blipFill>
        <p:spPr>
          <a:xfrm>
            <a:off x="8079300" y="0"/>
            <a:ext cx="1064701" cy="1064701"/>
          </a:xfrm>
          <a:prstGeom prst="rect">
            <a:avLst/>
          </a:prstGeom>
          <a:noFill/>
          <a:ln>
            <a:noFill/>
          </a:ln>
        </p:spPr>
      </p:pic>
      <p:sp>
        <p:nvSpPr>
          <p:cNvPr id="198" name="Google Shape;198;p32"/>
          <p:cNvSpPr txBox="1"/>
          <p:nvPr>
            <p:ph type="title"/>
          </p:nvPr>
        </p:nvSpPr>
        <p:spPr>
          <a:xfrm>
            <a:off x="126975" y="66875"/>
            <a:ext cx="8664000" cy="10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300">
                <a:solidFill>
                  <a:schemeClr val="accent5"/>
                </a:solidFill>
                <a:latin typeface="Nunito ExtraBold"/>
                <a:ea typeface="Nunito ExtraBold"/>
                <a:cs typeface="Nunito ExtraBold"/>
                <a:sym typeface="Nunito ExtraBold"/>
              </a:rPr>
              <a:t>Aerobic versus anaerobic composting </a:t>
            </a:r>
            <a:endParaRPr sz="3300">
              <a:solidFill>
                <a:schemeClr val="accent5"/>
              </a:solidFill>
              <a:latin typeface="Nunito ExtraBold"/>
              <a:ea typeface="Nunito ExtraBold"/>
              <a:cs typeface="Nunito ExtraBold"/>
              <a:sym typeface="Nunito ExtraBold"/>
            </a:endParaRPr>
          </a:p>
        </p:txBody>
      </p:sp>
      <p:sp>
        <p:nvSpPr>
          <p:cNvPr id="199" name="Google Shape;199;p32"/>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3"/>
          <p:cNvPicPr preferRelativeResize="0"/>
          <p:nvPr/>
        </p:nvPicPr>
        <p:blipFill>
          <a:blip r:embed="rId3">
            <a:alphaModFix/>
          </a:blip>
          <a:stretch>
            <a:fillRect/>
          </a:stretch>
        </p:blipFill>
        <p:spPr>
          <a:xfrm>
            <a:off x="8079300" y="0"/>
            <a:ext cx="1064701" cy="1064701"/>
          </a:xfrm>
          <a:prstGeom prst="rect">
            <a:avLst/>
          </a:prstGeom>
          <a:noFill/>
          <a:ln>
            <a:noFill/>
          </a:ln>
        </p:spPr>
      </p:pic>
      <p:sp>
        <p:nvSpPr>
          <p:cNvPr id="205" name="Google Shape;205;p33"/>
          <p:cNvSpPr txBox="1"/>
          <p:nvPr>
            <p:ph type="title"/>
          </p:nvPr>
        </p:nvSpPr>
        <p:spPr>
          <a:xfrm>
            <a:off x="126975" y="66875"/>
            <a:ext cx="8664000" cy="10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300">
                <a:solidFill>
                  <a:schemeClr val="accent5"/>
                </a:solidFill>
                <a:latin typeface="Nunito ExtraBold"/>
                <a:ea typeface="Nunito ExtraBold"/>
                <a:cs typeface="Nunito ExtraBold"/>
                <a:sym typeface="Nunito ExtraBold"/>
              </a:rPr>
              <a:t>3 stages of aerobic composting </a:t>
            </a:r>
            <a:endParaRPr sz="3300">
              <a:solidFill>
                <a:schemeClr val="accent5"/>
              </a:solidFill>
              <a:latin typeface="Nunito ExtraBold"/>
              <a:ea typeface="Nunito ExtraBold"/>
              <a:cs typeface="Nunito ExtraBold"/>
              <a:sym typeface="Nunito ExtraBold"/>
            </a:endParaRPr>
          </a:p>
        </p:txBody>
      </p:sp>
      <p:pic>
        <p:nvPicPr>
          <p:cNvPr id="206" name="Google Shape;206;p33"/>
          <p:cNvPicPr preferRelativeResize="0"/>
          <p:nvPr/>
        </p:nvPicPr>
        <p:blipFill>
          <a:blip r:embed="rId4">
            <a:alphaModFix/>
          </a:blip>
          <a:stretch>
            <a:fillRect/>
          </a:stretch>
        </p:blipFill>
        <p:spPr>
          <a:xfrm>
            <a:off x="1125225" y="1064700"/>
            <a:ext cx="6667500" cy="3267075"/>
          </a:xfrm>
          <a:prstGeom prst="rect">
            <a:avLst/>
          </a:prstGeom>
          <a:noFill/>
          <a:ln>
            <a:noFill/>
          </a:ln>
        </p:spPr>
      </p:pic>
      <p:sp>
        <p:nvSpPr>
          <p:cNvPr id="207" name="Google Shape;207;p33"/>
          <p:cNvSpPr txBox="1"/>
          <p:nvPr/>
        </p:nvSpPr>
        <p:spPr>
          <a:xfrm>
            <a:off x="397675" y="4289825"/>
            <a:ext cx="619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Image by </a:t>
            </a:r>
            <a:r>
              <a:rPr lang="en-GB" u="sng">
                <a:solidFill>
                  <a:schemeClr val="hlink"/>
                </a:solidFill>
                <a:hlinkClick r:id="rId5"/>
              </a:rPr>
              <a:t>Kirstynn Joseph</a:t>
            </a:r>
            <a:r>
              <a:rPr lang="en-GB"/>
              <a:t> from </a:t>
            </a:r>
            <a:r>
              <a:rPr lang="en-GB" u="sng">
                <a:solidFill>
                  <a:schemeClr val="hlink"/>
                </a:solidFill>
                <a:hlinkClick r:id="rId6"/>
              </a:rPr>
              <a:t>Untamed Science</a:t>
            </a:r>
            <a:endParaRPr/>
          </a:p>
        </p:txBody>
      </p:sp>
      <p:sp>
        <p:nvSpPr>
          <p:cNvPr id="208" name="Google Shape;208;p33"/>
          <p:cNvSpPr txBox="1"/>
          <p:nvPr/>
        </p:nvSpPr>
        <p:spPr>
          <a:xfrm>
            <a:off x="291600" y="4711525"/>
            <a:ext cx="8205300" cy="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GB" sz="900">
                <a:latin typeface="Proxima Nova"/>
                <a:ea typeface="Proxima Nova"/>
                <a:cs typeface="Proxima Nova"/>
                <a:sym typeface="Proxima Nova"/>
              </a:rPr>
              <a:t>Composting Workshop Slides 12 June 2023</a:t>
            </a:r>
            <a:endParaRPr sz="900">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